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7"/>
  </p:notesMasterIdLst>
  <p:sldIdLst>
    <p:sldId id="272" r:id="rId6"/>
    <p:sldId id="273" r:id="rId8"/>
    <p:sldId id="274" r:id="rId9"/>
    <p:sldId id="275" r:id="rId10"/>
    <p:sldId id="28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48" userDrawn="1">
          <p15:clr>
            <a:srgbClr val="747775"/>
          </p15:clr>
        </p15:guide>
        <p15:guide id="2" pos="296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48"/>
        <p:guide pos="29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“工程造价咨询统计调查系统”企业端的操作培训。今天，我们将详细讲解如何使用这套系统，完成年度数据的统计与上报工作。这份指南将帮助大家快速掌握系统的各项功能，确保数据上报的准确与高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模块是企业业务情况。这里需要大家填写年度的营业收入。请特别注意，所有金额的单位都是“万元”，请不要搞错。您需要先填写总收入，然后再把工程造价咨询业务的收入拆分到各个专业类别中。系统会自动帮您计算合计数，您只需核对一下是否正确即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个模块是企业财务情况。这里的数据需要您根据企业的年度财务报表来填写，单位同样是“万元”。请大家务必保证各项数据之间的逻辑关系是合理的，比如收入、成本和利润之间的勾稽关系。建议直接从审计报告或财务报表中提取数据，以保证准确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当所有四个模块都填写完毕并保存后，就可以进行报表上报了。点击“报表上报”按钮后，系统会自动进行数据校验。如果有数据不符合逻辑，系统会给出明确的提示，您需要根据提示返回修改。直到所有校验都通过，系统才会允许您进行最终确认提交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报表提交后，您可以通过左侧菜单的“审批信息查询”功能，随时了解审核进度。系统会显示报表是“待审核”、“审核通过”还是“审核不通过”。如果审核不通过，管理机构会给出修改意见，您需要根据意见修改后重新上报。只有状态显示“审核通过”，本年度的填报工作才算真正完成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来回顾一下整个操作流程。首先是登录系统，新用户需要先注册。然后是阅读承诺书和指标解释。接着是核心的填报环节，依次填写企业基本情况、人员情况、业务情况和财务情况，每个环节都有需要特别注意的规则。最后是上报和查询审核状态。希望这个总结能帮助大家理清思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为了方便大家后续查阅，我们将所有核心操作步骤整理成了一张表格。这张表涵盖了从登录到最终查询审核状态的全部九个关键步骤，并列出了每个步骤的注意事项。大家可以截图保存，作为操作手册随时参考。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非常感谢大家的聆听。如果没有其他问题，今天的培训就到此结束。希望大家都能顺利完成今年的统计报表填报工作。谢谢大家！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将分为四个部分。首先，我们会介绍系统概况和登录流程；接着，将详细讲解企业信息的四个填报模块；然后，演示如何上报报表以及查询审核状态；最后进行总结和答疑。希望通过今天的讲解，大家都能顺利完成填报工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了解一下这个系统。它的全称是“工程造价咨询统计调查系统”，由中国建设工程造价管理协会主办。大家可以通过访问官网www.ccea.pro，点击首页的“统计调查系统”入口进入。系统的核心功能包括企业信息维护、人员、业务、财务情况的填报，以及最终的报表上报和审核查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登录系统时，大家需要注意区分新老用户。如果您是老用户，可以直接用之前的账号密码登录。如果忘记密码，可以通过“忘记密码”功能找回。如果您是首次参加的新企业，则需要先到“全国工程造价咨询管理系统”完成注册，注册成功后，用新账号直接登录我们的统计调查系统即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登录系统时，大家需要注意区分新老用户。如果您是老用户，可以直接用之前的账号密码登录。如果忘记密码，可以通过“忘记密码”功能找回。如果您是首次参加的新企业，则需要先到“全国工程造价咨询管理系统”完成注册，注册成功后，用新账号直接登录我们的统计调查系统即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登录成功后，系统会首先弹出《企业承诺书》。这是一个法定环节，大家需要仔细阅读并勾选“已阅读并承诺”，然后点击确认。之后还会有一个关于防范统计造假的通知，点击确定后，就可以正式进入系统主界面开始填报工作了。请大家务必重视这份承诺书的法律效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进入填报环节前，我强烈建议大家先阅读《指标解释》。这份文件就像是填报工作的说明书，详细解释了每个指标的含义和填报要求。您可以在系统首页或左侧菜单栏找到它的入口。花一点时间熟悉指标解释，能有效避免后续填报中出现理解错误，提高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个填报模块是企业基本情况。大家可以看到，系统已经自动匹配了部分信息，这些标灰的项是无法修改的。您需要做的是核对并补充其他信息。这里最关键的一点是“登记注册统计类型”的选择，很多人容易出错。如果不确定，请务必点击旁边的“详细查看”，对照您营业执照上的信息来选择正确的统计类别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模块是企业人员情况。这里有一个非常重要的填写规则，就是要区分“人”和“人次”。简单来说，“人”是指人头数，不重复计算；而“人次”是指资格证书的数量，可以重复计算。比如一个人有两个专业的造价师证书，那么在“人”的栏目里算1个人，但在“人次”的栏目里就要算2人次。请大家务必注意这个区别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3.png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1.png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93.xml"/><Relationship Id="rId3" Type="http://schemas.openxmlformats.org/officeDocument/2006/relationships/image" Target="../media/image2.png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image" Target="../media/image3.png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image" Target="../media/image4.png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0.xml"/><Relationship Id="rId3" Type="http://schemas.openxmlformats.org/officeDocument/2006/relationships/image" Target="../media/image2.png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04.xml"/><Relationship Id="rId3" Type="http://schemas.openxmlformats.org/officeDocument/2006/relationships/image" Target="../media/image4.pn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6.xml"/><Relationship Id="rId3" Type="http://schemas.openxmlformats.org/officeDocument/2006/relationships/image" Target="../media/image2.png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8.xml"/><Relationship Id="rId3" Type="http://schemas.openxmlformats.org/officeDocument/2006/relationships/image" Target="../media/image2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10.xml"/><Relationship Id="rId3" Type="http://schemas.openxmlformats.org/officeDocument/2006/relationships/image" Target="../media/image2.png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3.png"/><Relationship Id="rId4" Type="http://schemas.openxmlformats.org/officeDocument/2006/relationships/tags" Target="../tags/tag115.xm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3.png"/><Relationship Id="rId5" Type="http://schemas.openxmlformats.org/officeDocument/2006/relationships/tags" Target="../tags/tag122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3.png"/><Relationship Id="rId5" Type="http://schemas.openxmlformats.org/officeDocument/2006/relationships/tags" Target="../tags/tag130.xm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3.png"/><Relationship Id="rId5" Type="http://schemas.openxmlformats.org/officeDocument/2006/relationships/tags" Target="../tags/tag139.xml"/><Relationship Id="rId4" Type="http://schemas.openxmlformats.org/officeDocument/2006/relationships/image" Target="../media/image2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3.png"/><Relationship Id="rId5" Type="http://schemas.openxmlformats.org/officeDocument/2006/relationships/tags" Target="../tags/tag148.xml"/><Relationship Id="rId4" Type="http://schemas.openxmlformats.org/officeDocument/2006/relationships/image" Target="../media/image2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3.png"/><Relationship Id="rId5" Type="http://schemas.openxmlformats.org/officeDocument/2006/relationships/tags" Target="../tags/tag157.xml"/><Relationship Id="rId4" Type="http://schemas.openxmlformats.org/officeDocument/2006/relationships/image" Target="../media/image2.pn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image" Target="../media/image3.png"/><Relationship Id="rId5" Type="http://schemas.openxmlformats.org/officeDocument/2006/relationships/tags" Target="../tags/tag168.xm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1.png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1.xml"/><Relationship Id="rId3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image" Target="../media/image3.png"/><Relationship Id="rId6" Type="http://schemas.openxmlformats.org/officeDocument/2006/relationships/tags" Target="../tags/tag184.xml"/><Relationship Id="rId5" Type="http://schemas.openxmlformats.org/officeDocument/2006/relationships/image" Target="../media/image2.png"/><Relationship Id="rId4" Type="http://schemas.openxmlformats.org/officeDocument/2006/relationships/tags" Target="../tags/tag183.xml"/><Relationship Id="rId3" Type="http://schemas.openxmlformats.org/officeDocument/2006/relationships/image" Target="../media/image4.png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8.xml"/><Relationship Id="rId3" Type="http://schemas.openxmlformats.org/officeDocument/2006/relationships/image" Target="../media/image2.png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90.xml"/><Relationship Id="rId3" Type="http://schemas.openxmlformats.org/officeDocument/2006/relationships/image" Target="../media/image2.png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92.xml"/><Relationship Id="rId3" Type="http://schemas.openxmlformats.org/officeDocument/2006/relationships/image" Target="../media/image4.png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94.xml"/><Relationship Id="rId3" Type="http://schemas.openxmlformats.org/officeDocument/2006/relationships/image" Target="../media/image2.png"/><Relationship Id="rId2" Type="http://schemas.openxmlformats.org/officeDocument/2006/relationships/tags" Target="../tags/tag193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98.xml"/><Relationship Id="rId3" Type="http://schemas.openxmlformats.org/officeDocument/2006/relationships/image" Target="../media/image2.png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1.png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image" Target="../media/image3.png"/><Relationship Id="rId4" Type="http://schemas.openxmlformats.org/officeDocument/2006/relationships/tags" Target="../tags/tag203.xml"/><Relationship Id="rId3" Type="http://schemas.openxmlformats.org/officeDocument/2006/relationships/image" Target="../media/image2.png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image" Target="../media/image3.png"/><Relationship Id="rId5" Type="http://schemas.openxmlformats.org/officeDocument/2006/relationships/tags" Target="../tags/tag210.xml"/><Relationship Id="rId4" Type="http://schemas.openxmlformats.org/officeDocument/2006/relationships/image" Target="../media/image2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image" Target="../media/image3.png"/><Relationship Id="rId5" Type="http://schemas.openxmlformats.org/officeDocument/2006/relationships/tags" Target="../tags/tag218.xml"/><Relationship Id="rId4" Type="http://schemas.openxmlformats.org/officeDocument/2006/relationships/image" Target="../media/image2.png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image" Target="../media/image3.png"/><Relationship Id="rId5" Type="http://schemas.openxmlformats.org/officeDocument/2006/relationships/tags" Target="../tags/tag227.xml"/><Relationship Id="rId4" Type="http://schemas.openxmlformats.org/officeDocument/2006/relationships/image" Target="../media/image2.pn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image" Target="../media/image3.png"/><Relationship Id="rId5" Type="http://schemas.openxmlformats.org/officeDocument/2006/relationships/tags" Target="../tags/tag236.xml"/><Relationship Id="rId4" Type="http://schemas.openxmlformats.org/officeDocument/2006/relationships/image" Target="../media/image2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image" Target="../media/image3.png"/><Relationship Id="rId5" Type="http://schemas.openxmlformats.org/officeDocument/2006/relationships/tags" Target="../tags/tag245.xml"/><Relationship Id="rId4" Type="http://schemas.openxmlformats.org/officeDocument/2006/relationships/image" Target="../media/image2.png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image" Target="../media/image3.png"/><Relationship Id="rId5" Type="http://schemas.openxmlformats.org/officeDocument/2006/relationships/tags" Target="../tags/tag256.xml"/><Relationship Id="rId4" Type="http://schemas.openxmlformats.org/officeDocument/2006/relationships/image" Target="../media/image2.png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258916" y="4060315"/>
            <a:ext cx="4786332" cy="47024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3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1219210" y="3077419"/>
            <a:ext cx="4826038" cy="82105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335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62676"/>
            <a:ext cx="3235350" cy="31326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" y="1304111"/>
            <a:ext cx="4389120" cy="42497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762641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258916" y="4060315"/>
            <a:ext cx="4786332" cy="47024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3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1219210" y="3077419"/>
            <a:ext cx="4826038" cy="82105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335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62676"/>
            <a:ext cx="3235350" cy="31326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" y="1304111"/>
            <a:ext cx="4389120" cy="42497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762641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258916" y="4060315"/>
            <a:ext cx="4786332" cy="47024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3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1219210" y="3077419"/>
            <a:ext cx="4826038" cy="82105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335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62676"/>
            <a:ext cx="3235350" cy="31326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" y="1304111"/>
            <a:ext cx="4389120" cy="42497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762641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176.xml"/><Relationship Id="rId20" Type="http://schemas.openxmlformats.org/officeDocument/2006/relationships/tags" Target="../tags/tag175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174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2" Type="http://schemas.openxmlformats.org/officeDocument/2006/relationships/theme" Target="../theme/theme4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262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8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image" Target="../media/image3.png"/><Relationship Id="rId3" Type="http://schemas.openxmlformats.org/officeDocument/2006/relationships/tags" Target="../tags/tag380.xm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388.xml"/><Relationship Id="rId12" Type="http://schemas.openxmlformats.org/officeDocument/2006/relationships/image" Target="../media/image14.png"/><Relationship Id="rId11" Type="http://schemas.openxmlformats.org/officeDocument/2006/relationships/tags" Target="../tags/tag387.xml"/><Relationship Id="rId10" Type="http://schemas.openxmlformats.org/officeDocument/2006/relationships/tags" Target="../tags/tag386.xml"/><Relationship Id="rId1" Type="http://schemas.openxmlformats.org/officeDocument/2006/relationships/tags" Target="../tags/tag37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image" Target="../media/image3.png"/><Relationship Id="rId3" Type="http://schemas.openxmlformats.org/officeDocument/2006/relationships/tags" Target="../tags/tag390.xm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396.xml"/><Relationship Id="rId10" Type="http://schemas.openxmlformats.org/officeDocument/2006/relationships/image" Target="../media/image15.png"/><Relationship Id="rId1" Type="http://schemas.openxmlformats.org/officeDocument/2006/relationships/tags" Target="../tags/tag38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svg"/><Relationship Id="rId8" Type="http://schemas.openxmlformats.org/officeDocument/2006/relationships/image" Target="../media/image16.png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image" Target="../media/image3.png"/><Relationship Id="rId31" Type="http://schemas.openxmlformats.org/officeDocument/2006/relationships/notesSlide" Target="../notesSlides/notesSlide12.xml"/><Relationship Id="rId30" Type="http://schemas.openxmlformats.org/officeDocument/2006/relationships/slideLayout" Target="../slideLayouts/slideLayout36.xml"/><Relationship Id="rId3" Type="http://schemas.openxmlformats.org/officeDocument/2006/relationships/tags" Target="../tags/tag398.xml"/><Relationship Id="rId29" Type="http://schemas.openxmlformats.org/officeDocument/2006/relationships/tags" Target="../tags/tag415.xml"/><Relationship Id="rId28" Type="http://schemas.openxmlformats.org/officeDocument/2006/relationships/tags" Target="../tags/tag414.xml"/><Relationship Id="rId27" Type="http://schemas.openxmlformats.org/officeDocument/2006/relationships/image" Target="../media/image23.svg"/><Relationship Id="rId26" Type="http://schemas.openxmlformats.org/officeDocument/2006/relationships/image" Target="../media/image22.png"/><Relationship Id="rId25" Type="http://schemas.openxmlformats.org/officeDocument/2006/relationships/tags" Target="../tags/tag413.xml"/><Relationship Id="rId24" Type="http://schemas.openxmlformats.org/officeDocument/2006/relationships/tags" Target="../tags/tag412.xml"/><Relationship Id="rId23" Type="http://schemas.openxmlformats.org/officeDocument/2006/relationships/tags" Target="../tags/tag411.xml"/><Relationship Id="rId22" Type="http://schemas.openxmlformats.org/officeDocument/2006/relationships/tags" Target="../tags/tag410.xml"/><Relationship Id="rId21" Type="http://schemas.openxmlformats.org/officeDocument/2006/relationships/image" Target="../media/image21.sv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tags" Target="../tags/tag409.xml"/><Relationship Id="rId18" Type="http://schemas.openxmlformats.org/officeDocument/2006/relationships/tags" Target="../tags/tag408.xml"/><Relationship Id="rId17" Type="http://schemas.openxmlformats.org/officeDocument/2006/relationships/tags" Target="../tags/tag407.xml"/><Relationship Id="rId16" Type="http://schemas.openxmlformats.org/officeDocument/2006/relationships/tags" Target="../tags/tag406.xml"/><Relationship Id="rId15" Type="http://schemas.openxmlformats.org/officeDocument/2006/relationships/image" Target="../media/image19.svg"/><Relationship Id="rId14" Type="http://schemas.openxmlformats.org/officeDocument/2006/relationships/image" Target="../media/image18.png"/><Relationship Id="rId13" Type="http://schemas.openxmlformats.org/officeDocument/2006/relationships/tags" Target="../tags/tag405.xml"/><Relationship Id="rId12" Type="http://schemas.openxmlformats.org/officeDocument/2006/relationships/tags" Target="../tags/tag404.xml"/><Relationship Id="rId11" Type="http://schemas.openxmlformats.org/officeDocument/2006/relationships/tags" Target="../tags/tag403.xml"/><Relationship Id="rId10" Type="http://schemas.openxmlformats.org/officeDocument/2006/relationships/tags" Target="../tags/tag402.xml"/><Relationship Id="rId1" Type="http://schemas.openxmlformats.org/officeDocument/2006/relationships/tags" Target="../tags/tag39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svg"/><Relationship Id="rId8" Type="http://schemas.openxmlformats.org/officeDocument/2006/relationships/image" Target="../media/image24.png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image" Target="../media/image3.png"/><Relationship Id="rId3" Type="http://schemas.openxmlformats.org/officeDocument/2006/relationships/tags" Target="../tags/tag417.xml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36.xml"/><Relationship Id="rId20" Type="http://schemas.openxmlformats.org/officeDocument/2006/relationships/tags" Target="../tags/tag426.xml"/><Relationship Id="rId2" Type="http://schemas.openxmlformats.org/officeDocument/2006/relationships/image" Target="../media/image2.png"/><Relationship Id="rId19" Type="http://schemas.openxmlformats.org/officeDocument/2006/relationships/image" Target="../media/image30.png"/><Relationship Id="rId18" Type="http://schemas.openxmlformats.org/officeDocument/2006/relationships/image" Target="../media/image29.svg"/><Relationship Id="rId17" Type="http://schemas.openxmlformats.org/officeDocument/2006/relationships/image" Target="../media/image28.png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image" Target="../media/image27.svg"/><Relationship Id="rId12" Type="http://schemas.openxmlformats.org/officeDocument/2006/relationships/image" Target="../media/image26.png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432.xml"/><Relationship Id="rId7" Type="http://schemas.openxmlformats.org/officeDocument/2006/relationships/tags" Target="../tags/tag431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image" Target="../media/image3.png"/><Relationship Id="rId36" Type="http://schemas.openxmlformats.org/officeDocument/2006/relationships/notesSlide" Target="../notesSlides/notesSlide14.xml"/><Relationship Id="rId35" Type="http://schemas.openxmlformats.org/officeDocument/2006/relationships/slideLayout" Target="../slideLayouts/slideLayout36.xml"/><Relationship Id="rId34" Type="http://schemas.openxmlformats.org/officeDocument/2006/relationships/tags" Target="../tags/tag450.xml"/><Relationship Id="rId33" Type="http://schemas.openxmlformats.org/officeDocument/2006/relationships/tags" Target="../tags/tag449.xml"/><Relationship Id="rId32" Type="http://schemas.openxmlformats.org/officeDocument/2006/relationships/image" Target="../media/image38.svg"/><Relationship Id="rId31" Type="http://schemas.openxmlformats.org/officeDocument/2006/relationships/image" Target="../media/image37.png"/><Relationship Id="rId30" Type="http://schemas.openxmlformats.org/officeDocument/2006/relationships/tags" Target="../tags/tag448.xml"/><Relationship Id="rId3" Type="http://schemas.openxmlformats.org/officeDocument/2006/relationships/tags" Target="../tags/tag428.xml"/><Relationship Id="rId29" Type="http://schemas.openxmlformats.org/officeDocument/2006/relationships/tags" Target="../tags/tag447.xml"/><Relationship Id="rId28" Type="http://schemas.openxmlformats.org/officeDocument/2006/relationships/tags" Target="../tags/tag446.xml"/><Relationship Id="rId27" Type="http://schemas.openxmlformats.org/officeDocument/2006/relationships/tags" Target="../tags/tag445.xml"/><Relationship Id="rId26" Type="http://schemas.openxmlformats.org/officeDocument/2006/relationships/tags" Target="../tags/tag444.xml"/><Relationship Id="rId25" Type="http://schemas.openxmlformats.org/officeDocument/2006/relationships/tags" Target="../tags/tag443.xml"/><Relationship Id="rId24" Type="http://schemas.openxmlformats.org/officeDocument/2006/relationships/tags" Target="../tags/tag442.xml"/><Relationship Id="rId23" Type="http://schemas.openxmlformats.org/officeDocument/2006/relationships/tags" Target="../tags/tag441.xml"/><Relationship Id="rId22" Type="http://schemas.openxmlformats.org/officeDocument/2006/relationships/image" Target="../media/image36.svg"/><Relationship Id="rId21" Type="http://schemas.openxmlformats.org/officeDocument/2006/relationships/image" Target="../media/image35.png"/><Relationship Id="rId20" Type="http://schemas.openxmlformats.org/officeDocument/2006/relationships/tags" Target="../tags/tag440.xml"/><Relationship Id="rId2" Type="http://schemas.openxmlformats.org/officeDocument/2006/relationships/image" Target="../media/image2.png"/><Relationship Id="rId19" Type="http://schemas.openxmlformats.org/officeDocument/2006/relationships/tags" Target="../tags/tag439.xml"/><Relationship Id="rId18" Type="http://schemas.openxmlformats.org/officeDocument/2006/relationships/tags" Target="../tags/tag438.xml"/><Relationship Id="rId17" Type="http://schemas.openxmlformats.org/officeDocument/2006/relationships/tags" Target="../tags/tag437.xml"/><Relationship Id="rId16" Type="http://schemas.openxmlformats.org/officeDocument/2006/relationships/image" Target="../media/image34.svg"/><Relationship Id="rId15" Type="http://schemas.openxmlformats.org/officeDocument/2006/relationships/image" Target="../media/image33.png"/><Relationship Id="rId14" Type="http://schemas.openxmlformats.org/officeDocument/2006/relationships/tags" Target="../tags/tag436.xml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image" Target="../media/image32.svg"/><Relationship Id="rId1" Type="http://schemas.openxmlformats.org/officeDocument/2006/relationships/tags" Target="../tags/tag4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57.xml"/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image" Target="../media/image3.png"/><Relationship Id="rId31" Type="http://schemas.openxmlformats.org/officeDocument/2006/relationships/notesSlide" Target="../notesSlides/notesSlide15.xml"/><Relationship Id="rId30" Type="http://schemas.openxmlformats.org/officeDocument/2006/relationships/slideLayout" Target="../slideLayouts/slideLayout36.xml"/><Relationship Id="rId3" Type="http://schemas.openxmlformats.org/officeDocument/2006/relationships/tags" Target="../tags/tag452.xml"/><Relationship Id="rId29" Type="http://schemas.openxmlformats.org/officeDocument/2006/relationships/tags" Target="../tags/tag477.xml"/><Relationship Id="rId28" Type="http://schemas.openxmlformats.org/officeDocument/2006/relationships/tags" Target="../tags/tag476.xml"/><Relationship Id="rId27" Type="http://schemas.openxmlformats.org/officeDocument/2006/relationships/tags" Target="../tags/tag475.xml"/><Relationship Id="rId26" Type="http://schemas.openxmlformats.org/officeDocument/2006/relationships/tags" Target="../tags/tag474.xml"/><Relationship Id="rId25" Type="http://schemas.openxmlformats.org/officeDocument/2006/relationships/tags" Target="../tags/tag473.xml"/><Relationship Id="rId24" Type="http://schemas.openxmlformats.org/officeDocument/2006/relationships/tags" Target="../tags/tag472.xml"/><Relationship Id="rId23" Type="http://schemas.openxmlformats.org/officeDocument/2006/relationships/tags" Target="../tags/tag471.xml"/><Relationship Id="rId22" Type="http://schemas.openxmlformats.org/officeDocument/2006/relationships/tags" Target="../tags/tag470.xml"/><Relationship Id="rId21" Type="http://schemas.openxmlformats.org/officeDocument/2006/relationships/tags" Target="../tags/tag469.xml"/><Relationship Id="rId20" Type="http://schemas.openxmlformats.org/officeDocument/2006/relationships/tags" Target="../tags/tag468.xml"/><Relationship Id="rId2" Type="http://schemas.openxmlformats.org/officeDocument/2006/relationships/image" Target="../media/image2.png"/><Relationship Id="rId19" Type="http://schemas.openxmlformats.org/officeDocument/2006/relationships/tags" Target="../tags/tag467.xml"/><Relationship Id="rId18" Type="http://schemas.openxmlformats.org/officeDocument/2006/relationships/tags" Target="../tags/tag466.xml"/><Relationship Id="rId17" Type="http://schemas.openxmlformats.org/officeDocument/2006/relationships/tags" Target="../tags/tag465.xml"/><Relationship Id="rId16" Type="http://schemas.openxmlformats.org/officeDocument/2006/relationships/tags" Target="../tags/tag464.xml"/><Relationship Id="rId15" Type="http://schemas.openxmlformats.org/officeDocument/2006/relationships/tags" Target="../tags/tag463.xml"/><Relationship Id="rId14" Type="http://schemas.openxmlformats.org/officeDocument/2006/relationships/tags" Target="../tags/tag462.xml"/><Relationship Id="rId13" Type="http://schemas.openxmlformats.org/officeDocument/2006/relationships/tags" Target="../tags/tag461.xml"/><Relationship Id="rId12" Type="http://schemas.openxmlformats.org/officeDocument/2006/relationships/tags" Target="../tags/tag460.xml"/><Relationship Id="rId11" Type="http://schemas.openxmlformats.org/officeDocument/2006/relationships/tags" Target="../tags/tag459.xml"/><Relationship Id="rId10" Type="http://schemas.openxmlformats.org/officeDocument/2006/relationships/tags" Target="../tags/tag458.xml"/><Relationship Id="rId1" Type="http://schemas.openxmlformats.org/officeDocument/2006/relationships/tags" Target="../tags/tag45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8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image" Target="../media/image3.png"/><Relationship Id="rId3" Type="http://schemas.openxmlformats.org/officeDocument/2006/relationships/tags" Target="../tags/tag285.xm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3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image" Target="../media/image5.png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image" Target="../media/image3.png"/><Relationship Id="rId3" Type="http://schemas.openxmlformats.org/officeDocument/2006/relationships/tags" Target="../tags/tag297.xml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36.xml"/><Relationship Id="rId16" Type="http://schemas.openxmlformats.org/officeDocument/2006/relationships/tags" Target="../tags/tag308.xml"/><Relationship Id="rId15" Type="http://schemas.openxmlformats.org/officeDocument/2006/relationships/image" Target="../media/image6.png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image" Target="../media/image3.png"/><Relationship Id="rId3" Type="http://schemas.openxmlformats.org/officeDocument/2006/relationships/tags" Target="../tags/tag310.xm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19.xml"/><Relationship Id="rId13" Type="http://schemas.openxmlformats.org/officeDocument/2006/relationships/image" Target="../media/image7.png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tags" Target="../tags/tag30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image" Target="../media/image3.png"/><Relationship Id="rId3" Type="http://schemas.openxmlformats.org/officeDocument/2006/relationships/tags" Target="../tags/tag321.xm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36.xml"/><Relationship Id="rId15" Type="http://schemas.openxmlformats.org/officeDocument/2006/relationships/tags" Target="../tags/tag331.xml"/><Relationship Id="rId14" Type="http://schemas.openxmlformats.org/officeDocument/2006/relationships/image" Target="../media/image8.png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tags" Target="../tags/tag3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image" Target="../media/image3.png"/><Relationship Id="rId3" Type="http://schemas.openxmlformats.org/officeDocument/2006/relationships/tags" Target="../tags/tag333.xml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344.xml"/><Relationship Id="rId16" Type="http://schemas.openxmlformats.org/officeDocument/2006/relationships/image" Target="../media/image10.png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image" Target="../media/image9.png"/><Relationship Id="rId10" Type="http://schemas.openxmlformats.org/officeDocument/2006/relationships/tags" Target="../tags/tag339.xml"/><Relationship Id="rId1" Type="http://schemas.openxmlformats.org/officeDocument/2006/relationships/tags" Target="../tags/tag3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image" Target="../media/image3.png"/><Relationship Id="rId3" Type="http://schemas.openxmlformats.org/officeDocument/2006/relationships/tags" Target="../tags/tag346.xml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36.xml"/><Relationship Id="rId2" Type="http://schemas.openxmlformats.org/officeDocument/2006/relationships/image" Target="../media/image2.png"/><Relationship Id="rId19" Type="http://schemas.openxmlformats.org/officeDocument/2006/relationships/tags" Target="../tags/tag359.xml"/><Relationship Id="rId18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tags" Target="../tags/tag34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3.png"/><Relationship Id="rId3" Type="http://schemas.openxmlformats.org/officeDocument/2006/relationships/tags" Target="../tags/tag361.xml"/><Relationship Id="rId24" Type="http://schemas.openxmlformats.org/officeDocument/2006/relationships/notesSlide" Target="../notesSlides/notesSlide9.xml"/><Relationship Id="rId23" Type="http://schemas.openxmlformats.org/officeDocument/2006/relationships/slideLayout" Target="../slideLayouts/slideLayout36.xml"/><Relationship Id="rId22" Type="http://schemas.openxmlformats.org/officeDocument/2006/relationships/tags" Target="../tags/tag378.xml"/><Relationship Id="rId21" Type="http://schemas.openxmlformats.org/officeDocument/2006/relationships/image" Target="../media/image13.png"/><Relationship Id="rId20" Type="http://schemas.openxmlformats.org/officeDocument/2006/relationships/tags" Target="../tags/tag377.xml"/><Relationship Id="rId2" Type="http://schemas.openxmlformats.org/officeDocument/2006/relationships/image" Target="../media/image2.png"/><Relationship Id="rId19" Type="http://schemas.openxmlformats.org/officeDocument/2006/relationships/tags" Target="../tags/tag376.xml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/>
          <p:nvPr/>
        </p:nvSpPr>
        <p:spPr>
          <a:xfrm>
            <a:off x="1016000" y="5588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rgbClr val="00000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 |   2026年3月</a:t>
            </a:r>
            <a:endParaRPr lang="en-US" sz="1600" b="0" i="0" u="none" strike="noStrike" kern="0">
              <a:solidFill>
                <a:srgbClr val="000000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219210" y="2327436"/>
            <a:ext cx="2209939" cy="6308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spcBef>
                <a:spcPct val="0"/>
              </a:spcBef>
              <a:spcAft>
                <a:spcPct val="0"/>
              </a:spcAft>
            </a:pPr>
            <a:endParaRPr lang="en-US" altLang="zh-CN" sz="3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副标题 1"/>
          <p:cNvSpPr/>
          <p:nvPr>
            <p:custDataLst>
              <p:tags r:id="rId2"/>
            </p:custDataLst>
          </p:nvPr>
        </p:nvSpPr>
        <p:spPr>
          <a:xfrm>
            <a:off x="1258916" y="4155272"/>
            <a:ext cx="4786332" cy="37528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200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Noto Sans SC" panose="020B0200000000000000" charset="-122"/>
              </a:rPr>
              <a:t>企业端操作指南</a:t>
            </a:r>
            <a:endParaRPr lang="en-US" sz="2200" strike="noStrike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Noto Sans SC" panose="020B0200000000000000" charset="-122"/>
            </a:endParaRPr>
          </a:p>
        </p:txBody>
      </p:sp>
      <p:sp>
        <p:nvSpPr>
          <p:cNvPr id="11" name="标题 4"/>
          <p:cNvSpPr/>
          <p:nvPr>
            <p:custDataLst>
              <p:tags r:id="rId3"/>
            </p:custDataLst>
          </p:nvPr>
        </p:nvSpPr>
        <p:spPr>
          <a:xfrm>
            <a:off x="1219200" y="3077210"/>
            <a:ext cx="6438265" cy="91630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335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800" strike="noStrike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Noto Sans SC" panose="020B0200000000000000" charset="-122"/>
              </a:rPr>
              <a:t>工程造价咨询统计调查系统</a:t>
            </a:r>
            <a:endParaRPr lang="en-US" sz="4800" strike="noStrike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sym typeface="Noto Sans SC" panose="020B0200000000000000" charset="-122"/>
            </a:endParaRPr>
          </a:p>
        </p:txBody>
      </p:sp>
      <p:sp>
        <p:nvSpPr>
          <p:cNvPr id="8" name="文本框 5"/>
          <p:cNvSpPr txBox="1"/>
          <p:nvPr>
            <p:custDataLst>
              <p:tags r:id="rId4"/>
            </p:custDataLst>
          </p:nvPr>
        </p:nvSpPr>
        <p:spPr>
          <a:xfrm>
            <a:off x="1315712" y="2362116"/>
            <a:ext cx="2016936" cy="5615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2026</a:t>
            </a:r>
            <a:endParaRPr lang="en-US" altLang="zh-CN" sz="2800" b="1" spc="20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企业信息填报详解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▍填报模块三：企业业务情况</a:t>
            </a: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74980" y="5197475"/>
            <a:ext cx="5607685" cy="10255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填报界面直观展示了收入统计的层级关系，从营业收入总额到各细分专业收入，结构清晰，引导企业准确录入各项数据，确保统计口径一致。</a:t>
            </a:r>
            <a:endParaRPr lang="en-US" sz="16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6577965" y="1993900"/>
            <a:ext cx="5080000" cy="1406525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AutoShape 9"/>
          <p:cNvSpPr/>
          <p:nvPr>
            <p:custDataLst>
              <p:tags r:id="rId6"/>
            </p:custDataLst>
          </p:nvPr>
        </p:nvSpPr>
        <p:spPr>
          <a:xfrm>
            <a:off x="6350000" y="2286000"/>
            <a:ext cx="50800" cy="952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AutoShape 10"/>
          <p:cNvSpPr/>
          <p:nvPr>
            <p:custDataLst>
              <p:tags r:id="rId7"/>
            </p:custDataLst>
          </p:nvPr>
        </p:nvSpPr>
        <p:spPr>
          <a:xfrm>
            <a:off x="6642100" y="1993900"/>
            <a:ext cx="4762500" cy="1244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填报核心依据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严格依据企业本年度实际发生的业务数据填写，确保数据真实、准确、完整。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6588760" y="3556000"/>
            <a:ext cx="5068570" cy="2102485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AutoShape 12"/>
          <p:cNvSpPr/>
          <p:nvPr>
            <p:custDataLst>
              <p:tags r:id="rId9"/>
            </p:custDataLst>
          </p:nvPr>
        </p:nvSpPr>
        <p:spPr>
          <a:xfrm>
            <a:off x="6350000" y="3556000"/>
            <a:ext cx="50800" cy="1333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AutoShape 13"/>
          <p:cNvSpPr/>
          <p:nvPr>
            <p:custDataLst>
              <p:tags r:id="rId10"/>
            </p:custDataLst>
          </p:nvPr>
        </p:nvSpPr>
        <p:spPr>
          <a:xfrm>
            <a:off x="6642100" y="3616325"/>
            <a:ext cx="4476115" cy="18129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关键规则提示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金额单位统一为</a:t>
            </a: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“万元”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，需注意单位转换；“工程造价咨询业务收入”是营业收入的组成部分，系统将自动汇总细分专业收入，务必准确归类。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1"/>
            </p:custDataLst>
          </p:nvPr>
        </p:nvSpPr>
        <p:spPr>
          <a:xfrm>
            <a:off x="6540500" y="5207000"/>
            <a:ext cx="4762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2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560" y="1993900"/>
            <a:ext cx="5984240" cy="32188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-508000" y="-508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企业信息填报详解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08000" y="5156200"/>
            <a:ext cx="546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图示为企业财务情况填报界面，需如实填写年度营业收入、成本、利润等核心财务数据，确保数据真实反映企业年度经营状况。</a:t>
            </a:r>
            <a:endParaRPr lang="en-US" sz="16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6"/>
            </p:custDataLst>
          </p:nvPr>
        </p:nvSpPr>
        <p:spPr>
          <a:xfrm>
            <a:off x="6705600" y="1636395"/>
            <a:ext cx="76200" cy="3556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858000" y="1555750"/>
            <a:ext cx="495681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填报模块四：企业财务情况</a:t>
            </a: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03365" y="2134235"/>
            <a:ext cx="5080635" cy="10407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此模块用于填报企业的年度财务数据，是反映企业经营效益的核心指标，需严格根据企业本年度的实际财务数据填写。</a:t>
            </a:r>
            <a:endParaRPr lang="en-US" sz="16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7"/>
            </p:custDataLst>
          </p:nvPr>
        </p:nvSpPr>
        <p:spPr>
          <a:xfrm>
            <a:off x="6604000" y="3375025"/>
            <a:ext cx="5079365" cy="1514475"/>
          </a:xfrm>
          <a:prstGeom prst="roundRect">
            <a:avLst>
              <a:gd name="adj" fmla="val 0"/>
            </a:avLst>
          </a:prstGeom>
          <a:solidFill>
            <a:schemeClr val="accent1">
              <a:alpha val="6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AutoShape 12"/>
          <p:cNvSpPr/>
          <p:nvPr>
            <p:custDataLst>
              <p:tags r:id="rId8"/>
            </p:custDataLst>
          </p:nvPr>
        </p:nvSpPr>
        <p:spPr>
          <a:xfrm>
            <a:off x="6781800" y="3560445"/>
            <a:ext cx="457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关键规则提示</a:t>
            </a:r>
            <a:endParaRPr lang="en-US" sz="16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金额单位统一为“万元”；需保证营业成本、利润等指标的关系合理。</a:t>
            </a:r>
            <a:endParaRPr lang="en-US" sz="16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9"/>
            </p:custDataLst>
          </p:nvPr>
        </p:nvSpPr>
        <p:spPr>
          <a:xfrm>
            <a:off x="6477000" y="5334000"/>
            <a:ext cx="2476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endParaRPr lang="en-US" sz="12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17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653" y="1549718"/>
            <a:ext cx="5982335" cy="33762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03. 报表上报与审核查询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5"/>
            </p:custDataLst>
          </p:nvPr>
        </p:nvSpPr>
        <p:spPr>
          <a:xfrm>
            <a:off x="762000" y="1778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6"/>
            </p:custDataLst>
          </p:nvPr>
        </p:nvSpPr>
        <p:spPr>
          <a:xfrm>
            <a:off x="762000" y="1778000"/>
            <a:ext cx="76200" cy="1968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1968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87500" y="1930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 确认上报前提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8" name="Connector 8"/>
          <p:cNvCxnSpPr/>
          <p:nvPr>
            <p:custDataLst>
              <p:tags r:id="rId10"/>
            </p:custDataLst>
          </p:nvPr>
        </p:nvCxnSpPr>
        <p:spPr>
          <a:xfrm rot="-9291">
            <a:off x="1016009" y="25336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667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所有模块填写完毕并保存后，需再次确认所有必填项均已完整填写，且关键数据经过交叉核对，确保准确无误后，方可启动上报流程。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1"/>
            </p:custDataLst>
          </p:nvPr>
        </p:nvSpPr>
        <p:spPr>
          <a:xfrm>
            <a:off x="6223000" y="1778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6223000" y="1778000"/>
            <a:ext cx="76200" cy="1968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7000" y="1968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048500" y="1930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 系统自动逻辑校验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>
            <p:custDataLst>
              <p:tags r:id="rId16"/>
            </p:custDataLst>
          </p:nvPr>
        </p:nvCxnSpPr>
        <p:spPr>
          <a:xfrm rot="-9291">
            <a:off x="6477009" y="25336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6477000" y="2667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点击【报表上报】按钮后，系统将自动触发数据校验机制，对填报内容的完整性、逻辑合理性及格式规范性进行全方位检查，保障数据质量。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7"/>
            </p:custDataLst>
          </p:nvPr>
        </p:nvSpPr>
        <p:spPr>
          <a:xfrm>
            <a:off x="762000" y="4191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AutoShape 17"/>
          <p:cNvSpPr/>
          <p:nvPr>
            <p:custDataLst>
              <p:tags r:id="rId18"/>
            </p:custDataLst>
          </p:nvPr>
        </p:nvSpPr>
        <p:spPr>
          <a:xfrm>
            <a:off x="762000" y="4191000"/>
            <a:ext cx="76200" cy="1968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" name="Picture 1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6000" y="43815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87500" y="4343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03 异常提示与修正循环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20" name="Connector 20"/>
          <p:cNvCxnSpPr/>
          <p:nvPr>
            <p:custDataLst>
              <p:tags r:id="rId22"/>
            </p:custDataLst>
          </p:nvPr>
        </p:nvCxnSpPr>
        <p:spPr>
          <a:xfrm rot="-9291">
            <a:off x="1016009" y="49466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1016000" y="5080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若校验不通过，系统会弹窗提示具体问题与位置。需返回对应模块修改数据，修正后再次发起上报，重复此流程直至系统校验全部通过。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>
            <p:custDataLst>
              <p:tags r:id="rId23"/>
            </p:custDataLst>
          </p:nvPr>
        </p:nvSpPr>
        <p:spPr>
          <a:xfrm>
            <a:off x="6223000" y="4191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AutoShape 23"/>
          <p:cNvSpPr/>
          <p:nvPr>
            <p:custDataLst>
              <p:tags r:id="rId24"/>
            </p:custDataLst>
          </p:nvPr>
        </p:nvSpPr>
        <p:spPr>
          <a:xfrm>
            <a:off x="6223000" y="4191000"/>
            <a:ext cx="76200" cy="1968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" name="Picture 2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77000" y="4381500"/>
            <a:ext cx="406400" cy="4064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048500" y="4343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04 最终确认与正式提交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26" name="Connector 26"/>
          <p:cNvCxnSpPr/>
          <p:nvPr>
            <p:custDataLst>
              <p:tags r:id="rId28"/>
            </p:custDataLst>
          </p:nvPr>
        </p:nvCxnSpPr>
        <p:spPr>
          <a:xfrm rot="-9291">
            <a:off x="6477009" y="49466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6477000" y="5080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系统校验通过后，页面将跳转至最终确认环节。点击确认提交后，报表数据将锁定并正式发送至管理机构审核，至此完成全部填报流程。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03. 报表上报与审核查询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报表提交后，您可以随时通过系统查询审核进度和结果，根据反馈状态及时处理，确保填报工作顺利完成。</a:t>
            </a:r>
            <a:endParaRPr lang="en-US" sz="16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5" name="Connector 5"/>
          <p:cNvCxnSpPr/>
          <p:nvPr>
            <p:custDataLst>
              <p:tags r:id="rId5"/>
            </p:custDataLst>
          </p:nvPr>
        </p:nvCxnSpPr>
        <p:spPr>
          <a:xfrm rot="-4092">
            <a:off x="762004" y="2152650"/>
            <a:ext cx="10668000" cy="12700"/>
          </a:xfrm>
          <a:prstGeom prst="straightConnector1">
            <a:avLst/>
          </a:prstGeom>
          <a:solidFill>
            <a:schemeClr val="accent1">
              <a:alpha val="100000"/>
            </a:schemeClr>
          </a:solidFill>
          <a:ln w="12700" cap="flat" cmpd="sng">
            <a:solidFill>
              <a:schemeClr val="accent2"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762000" y="2540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2">
                <a:alpha val="15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2730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97000" y="2692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01. 查询路径指引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52500" y="3365500"/>
            <a:ext cx="3048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登录系统后，在左侧菜单栏中【审批信息查询】模块，即可进入查询界面，实时追踪报表动态。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10"/>
            </p:custDataLst>
          </p:nvPr>
        </p:nvSpPr>
        <p:spPr>
          <a:xfrm>
            <a:off x="4445000" y="2540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2">
                <a:alpha val="15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5500" y="2730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080000" y="2692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核心信息查看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>
            <p:custDataLst>
              <p:tags r:id="rId14"/>
            </p:custDataLst>
          </p:nvPr>
        </p:nvCxnSpPr>
        <p:spPr>
          <a:xfrm rot="-14323">
            <a:off x="4635513" y="3232150"/>
            <a:ext cx="3048000" cy="12700"/>
          </a:xfrm>
          <a:prstGeom prst="straightConnector1">
            <a:avLst/>
          </a:prstGeom>
          <a:solidFill>
            <a:schemeClr val="accent1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635500" y="3365500"/>
            <a:ext cx="3048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清晰查看报表状态；若被退回，可直接查阅管理机构出具的详细修改意见与指引。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5"/>
            </p:custDataLst>
          </p:nvPr>
        </p:nvSpPr>
        <p:spPr>
          <a:xfrm>
            <a:off x="8001000" y="2540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2">
                <a:alpha val="15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Picture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91500" y="2730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636000" y="2692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03. 状态应对策略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8191500" y="3365500"/>
            <a:ext cx="3048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审核通过即完成本年度填报；若未通过，需严格依据反馈意见修正数据，重新提交，直至最终审核通过。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" name="图片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2000" y="4940300"/>
            <a:ext cx="10100310" cy="13315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6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04. 总结与回顾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>
            <a:off x="762000" y="1651000"/>
            <a:ext cx="5207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7"/>
            </p:custDataLst>
          </p:nvPr>
        </p:nvSpPr>
        <p:spPr>
          <a:xfrm>
            <a:off x="762000" y="1651000"/>
            <a:ext cx="76200" cy="20320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9500" y="18415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87500" y="18034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第一步：登录系统，规范准入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8" name="Connector 8"/>
          <p:cNvCxnSpPr/>
          <p:nvPr>
            <p:custDataLst>
              <p:tags r:id="rId11"/>
            </p:custDataLst>
          </p:nvPr>
        </p:nvCxnSpPr>
        <p:spPr>
          <a:xfrm rot="-9418">
            <a:off x="1079509" y="2343150"/>
            <a:ext cx="4635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79500" y="2540000"/>
            <a:ext cx="46355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新用户需先完成注册流程，老用户可直接登录。登录后务必仔细阅读并同意《企业承诺书》，确认信息真实有效，这是填报工作的合规前提。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2"/>
            </p:custDataLst>
          </p:nvPr>
        </p:nvSpPr>
        <p:spPr>
          <a:xfrm>
            <a:off x="762000" y="4064000"/>
            <a:ext cx="5207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762000" y="4064000"/>
            <a:ext cx="76200" cy="20320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9500" y="42545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87500" y="42164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第二步：研读指标，充分准备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>
            <p:custDataLst>
              <p:tags r:id="rId17"/>
            </p:custDataLst>
          </p:nvPr>
        </p:nvCxnSpPr>
        <p:spPr>
          <a:xfrm rot="-9418">
            <a:off x="1079509" y="4756150"/>
            <a:ext cx="4635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1079500" y="4889500"/>
            <a:ext cx="4635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填报前需认真阅读《指标解释》，厘清各项数据的统计口径、范围和计算方法。对有疑问的指标提前核实，避免因理解偏差导致填报失误，确保后续工作高效推进。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8"/>
            </p:custDataLst>
          </p:nvPr>
        </p:nvSpPr>
        <p:spPr>
          <a:xfrm>
            <a:off x="6350000" y="1651000"/>
            <a:ext cx="5207000" cy="2413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AutoShape 17"/>
          <p:cNvSpPr/>
          <p:nvPr>
            <p:custDataLst>
              <p:tags r:id="rId19"/>
            </p:custDataLst>
          </p:nvPr>
        </p:nvSpPr>
        <p:spPr>
          <a:xfrm>
            <a:off x="6350000" y="1651000"/>
            <a:ext cx="76200" cy="24130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" name="Picture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04000" y="18415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112000" y="1803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第三步：逐项填报，严谨细致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0" name="Connector 20"/>
          <p:cNvCxnSpPr/>
          <p:nvPr>
            <p:custDataLst>
              <p:tags r:id="rId23"/>
            </p:custDataLst>
          </p:nvPr>
        </p:nvCxnSpPr>
        <p:spPr>
          <a:xfrm rot="-9291">
            <a:off x="6604009" y="23431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>
            <p:custDataLst>
              <p:tags r:id="rId24"/>
            </p:custDataLst>
          </p:nvPr>
        </p:nvSpPr>
        <p:spPr>
          <a:xfrm>
            <a:off x="6604000" y="2540000"/>
            <a:ext cx="2286000" cy="1333500"/>
          </a:xfrm>
          <a:prstGeom prst="roundRect">
            <a:avLst>
              <a:gd name="adj" fmla="val 0"/>
            </a:avLst>
          </a:prstGeom>
          <a:solidFill>
            <a:schemeClr val="accent1">
              <a:alpha val="6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AutoShape 22"/>
          <p:cNvSpPr/>
          <p:nvPr>
            <p:custDataLst>
              <p:tags r:id="rId25"/>
            </p:custDataLst>
          </p:nvPr>
        </p:nvSpPr>
        <p:spPr>
          <a:xfrm>
            <a:off x="6705600" y="2641600"/>
            <a:ext cx="2095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基础与人员信息：</a:t>
            </a:r>
            <a:r>
              <a:rPr lang="en-US" sz="13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核对基本信息，正确选择登记注册类型；区分“人”和“人次”统计口径，确保人员数据准确。</a:t>
            </a: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>
            <p:custDataLst>
              <p:tags r:id="rId26"/>
            </p:custDataLst>
          </p:nvPr>
        </p:nvSpPr>
        <p:spPr>
          <a:xfrm>
            <a:off x="9017000" y="2540000"/>
            <a:ext cx="2349500" cy="1333500"/>
          </a:xfrm>
          <a:prstGeom prst="roundRect">
            <a:avLst>
              <a:gd name="adj" fmla="val 0"/>
            </a:avLst>
          </a:prstGeom>
          <a:solidFill>
            <a:schemeClr val="accent1">
              <a:alpha val="6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AutoShape 24"/>
          <p:cNvSpPr/>
          <p:nvPr>
            <p:custDataLst>
              <p:tags r:id="rId27"/>
            </p:custDataLst>
          </p:nvPr>
        </p:nvSpPr>
        <p:spPr>
          <a:xfrm>
            <a:off x="9118600" y="26416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业务与财务数据：</a:t>
            </a:r>
            <a:r>
              <a:rPr lang="en-US" sz="13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业务收入单位为“万元”，准确归类专业收入；财务数据严格依据报表填写，确保逻辑关系无误。</a:t>
            </a: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5" name="AutoShape 25"/>
          <p:cNvSpPr/>
          <p:nvPr>
            <p:custDataLst>
              <p:tags r:id="rId28"/>
            </p:custDataLst>
          </p:nvPr>
        </p:nvSpPr>
        <p:spPr>
          <a:xfrm>
            <a:off x="6350000" y="4318000"/>
            <a:ext cx="5207000" cy="177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AutoShape 26"/>
          <p:cNvSpPr/>
          <p:nvPr>
            <p:custDataLst>
              <p:tags r:id="rId29"/>
            </p:custDataLst>
          </p:nvPr>
        </p:nvSpPr>
        <p:spPr>
          <a:xfrm>
            <a:off x="6350000" y="4318000"/>
            <a:ext cx="76200" cy="17780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" name="Picture 2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604000" y="45085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112000" y="4470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第四步：提交上报，跟踪审核</a:t>
            </a:r>
            <a:endParaRPr lang="en-US" sz="18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9" name="Connector 29"/>
          <p:cNvCxnSpPr/>
          <p:nvPr>
            <p:custDataLst>
              <p:tags r:id="rId33"/>
            </p:custDataLst>
          </p:nvPr>
        </p:nvCxnSpPr>
        <p:spPr>
          <a:xfrm rot="-9291">
            <a:off x="6604009" y="5010150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" name="AutoShape 30"/>
          <p:cNvSpPr/>
          <p:nvPr/>
        </p:nvSpPr>
        <p:spPr>
          <a:xfrm>
            <a:off x="6604000" y="5143500"/>
            <a:ext cx="4762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完成填报后点击【报表上报】，按系统提示修正校验错误。通过【审批信息查询】功能实时跟踪审核进度，对退回的内容及时补充完善，直至审核通过。</a:t>
            </a: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  <p:custDataLst>
      <p:tags r:id="rId3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7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核心操作步骤汇总表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>
            <a:off x="762000" y="1651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7"/>
            </p:custDataLst>
          </p:nvPr>
        </p:nvSpPr>
        <p:spPr>
          <a:xfrm>
            <a:off x="762000" y="1651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952500" y="1714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87500" y="1752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系统登录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952500" y="2311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关键操作：输入网址，点击【统计调查系统】入口。注意：新用户需先在“管理系统”完成注册，否则无法登录。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762000" y="33655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762000" y="33655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952500" y="3429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587500" y="34671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承诺书确认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952500" y="40259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关键操作：勾选“已阅读并承诺”，点击确认。注意：这是必须步骤，无法跳过，需认真阅读承诺条款后再确认。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0"/>
            </p:custDataLst>
          </p:nvPr>
        </p:nvSpPr>
        <p:spPr>
          <a:xfrm>
            <a:off x="762000" y="5080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AutoShape 17"/>
          <p:cNvSpPr/>
          <p:nvPr>
            <p:custDataLst>
              <p:tags r:id="rId11"/>
            </p:custDataLst>
          </p:nvPr>
        </p:nvSpPr>
        <p:spPr>
          <a:xfrm>
            <a:off x="762000" y="5080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952500" y="5143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587500" y="5181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阅读指标解释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0" name="Connector 20"/>
          <p:cNvCxnSpPr/>
          <p:nvPr>
            <p:custDataLst>
              <p:tags r:id="rId12"/>
            </p:custDataLst>
          </p:nvPr>
        </p:nvCxnSpPr>
        <p:spPr>
          <a:xfrm rot="-14323">
            <a:off x="952513" y="5645150"/>
            <a:ext cx="304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952500" y="5740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关键操作：在首页或左侧菜单找到并查阅。注意：填报前必读内容，充分理解各项指标含义，避免因理解偏差导致数据错误。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>
            <p:custDataLst>
              <p:tags r:id="rId13"/>
            </p:custDataLst>
          </p:nvPr>
        </p:nvSpPr>
        <p:spPr>
          <a:xfrm>
            <a:off x="4445000" y="1651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AutoShape 23"/>
          <p:cNvSpPr/>
          <p:nvPr>
            <p:custDataLst>
              <p:tags r:id="rId14"/>
            </p:custDataLst>
          </p:nvPr>
        </p:nvSpPr>
        <p:spPr>
          <a:xfrm>
            <a:off x="4445000" y="1651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4635500" y="1714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5270500" y="1752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填写基本情况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6" name="Connector 26"/>
          <p:cNvCxnSpPr/>
          <p:nvPr>
            <p:custDataLst>
              <p:tags r:id="rId15"/>
            </p:custDataLst>
          </p:nvPr>
        </p:nvCxnSpPr>
        <p:spPr>
          <a:xfrm rot="-14323">
            <a:off x="4635513" y="2216150"/>
            <a:ext cx="304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4635500" y="2311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关键操作：核对信息，选择正确的“登记注册统计类型”。注意：页面中标灰的项目为系统预设，不可修改，其他项需据实准确填写。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8" name="AutoShape 28"/>
          <p:cNvSpPr/>
          <p:nvPr>
            <p:custDataLst>
              <p:tags r:id="rId16"/>
            </p:custDataLst>
          </p:nvPr>
        </p:nvSpPr>
        <p:spPr>
          <a:xfrm>
            <a:off x="4445000" y="33655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AutoShape 29"/>
          <p:cNvSpPr/>
          <p:nvPr>
            <p:custDataLst>
              <p:tags r:id="rId17"/>
            </p:custDataLst>
          </p:nvPr>
        </p:nvSpPr>
        <p:spPr>
          <a:xfrm>
            <a:off x="4445000" y="33655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4635500" y="3429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5270500" y="34671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填写人员情况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32" name="Connector 32"/>
          <p:cNvCxnSpPr/>
          <p:nvPr>
            <p:custDataLst>
              <p:tags r:id="rId18"/>
            </p:custDataLst>
          </p:nvPr>
        </p:nvCxnSpPr>
        <p:spPr>
          <a:xfrm rot="-14323">
            <a:off x="4635513" y="3930650"/>
            <a:ext cx="304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AutoShape 33"/>
          <p:cNvSpPr/>
          <p:nvPr/>
        </p:nvSpPr>
        <p:spPr>
          <a:xfrm>
            <a:off x="4635500" y="40259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关键操作：严格区分“人”和“人次”的计数规则。注意：需与相关对接数据仔细核对，发现错误可在系统中直接修改调整。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34" name="AutoShape 34"/>
          <p:cNvSpPr/>
          <p:nvPr>
            <p:custDataLst>
              <p:tags r:id="rId19"/>
            </p:custDataLst>
          </p:nvPr>
        </p:nvSpPr>
        <p:spPr>
          <a:xfrm>
            <a:off x="4445000" y="5080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AutoShape 35"/>
          <p:cNvSpPr/>
          <p:nvPr>
            <p:custDataLst>
              <p:tags r:id="rId20"/>
            </p:custDataLst>
          </p:nvPr>
        </p:nvSpPr>
        <p:spPr>
          <a:xfrm>
            <a:off x="4445000" y="5080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4635500" y="5143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5270500" y="5181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填写业务情况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38" name="Connector 38"/>
          <p:cNvCxnSpPr/>
          <p:nvPr>
            <p:custDataLst>
              <p:tags r:id="rId21"/>
            </p:custDataLst>
          </p:nvPr>
        </p:nvCxnSpPr>
        <p:spPr>
          <a:xfrm rot="-14323">
            <a:off x="4635513" y="5645150"/>
            <a:ext cx="304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" name="AutoShape 39"/>
          <p:cNvSpPr/>
          <p:nvPr/>
        </p:nvSpPr>
        <p:spPr>
          <a:xfrm>
            <a:off x="4635500" y="5740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关键操作：注意金额单位为“万元”，按要求准确归类。注意：系统会自动计算合计项，填写时需关注分项与合计的逻辑关系。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0" name="AutoShape 40"/>
          <p:cNvSpPr/>
          <p:nvPr>
            <p:custDataLst>
              <p:tags r:id="rId22"/>
            </p:custDataLst>
          </p:nvPr>
        </p:nvSpPr>
        <p:spPr>
          <a:xfrm>
            <a:off x="8128000" y="1651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AutoShape 41"/>
          <p:cNvSpPr/>
          <p:nvPr>
            <p:custDataLst>
              <p:tags r:id="rId23"/>
            </p:custDataLst>
          </p:nvPr>
        </p:nvSpPr>
        <p:spPr>
          <a:xfrm>
            <a:off x="8128000" y="1651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8318500" y="1714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07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3" name="AutoShape 43"/>
          <p:cNvSpPr/>
          <p:nvPr/>
        </p:nvSpPr>
        <p:spPr>
          <a:xfrm>
            <a:off x="8953500" y="1752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填写财务情况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8318500" y="2311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关键操作：依据财务报表填写，确保数据逻辑合理。注意：所有财务数据单位均为“万元”，保留对应小数位数。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6" name="AutoShape 46"/>
          <p:cNvSpPr/>
          <p:nvPr>
            <p:custDataLst>
              <p:tags r:id="rId24"/>
            </p:custDataLst>
          </p:nvPr>
        </p:nvSpPr>
        <p:spPr>
          <a:xfrm>
            <a:off x="8128000" y="33655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AutoShape 47"/>
          <p:cNvSpPr/>
          <p:nvPr>
            <p:custDataLst>
              <p:tags r:id="rId25"/>
            </p:custDataLst>
          </p:nvPr>
        </p:nvSpPr>
        <p:spPr>
          <a:xfrm>
            <a:off x="8128000" y="33655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AutoShape 48"/>
          <p:cNvSpPr/>
          <p:nvPr/>
        </p:nvSpPr>
        <p:spPr>
          <a:xfrm>
            <a:off x="8318500" y="3429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08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9" name="AutoShape 49"/>
          <p:cNvSpPr/>
          <p:nvPr/>
        </p:nvSpPr>
        <p:spPr>
          <a:xfrm>
            <a:off x="8953500" y="34671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报表上报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51" name="AutoShape 51"/>
          <p:cNvSpPr/>
          <p:nvPr/>
        </p:nvSpPr>
        <p:spPr>
          <a:xfrm>
            <a:off x="8318500" y="40259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关键操作：点击【报表上报】按钮，按提示处理异常。注意：提交前务必再次校验所有数据，确认无误后再执行上报操作。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52" name="AutoShape 52"/>
          <p:cNvSpPr/>
          <p:nvPr>
            <p:custDataLst>
              <p:tags r:id="rId26"/>
            </p:custDataLst>
          </p:nvPr>
        </p:nvSpPr>
        <p:spPr>
          <a:xfrm>
            <a:off x="8128000" y="5080000"/>
            <a:ext cx="3429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AutoShape 53"/>
          <p:cNvSpPr/>
          <p:nvPr>
            <p:custDataLst>
              <p:tags r:id="rId27"/>
            </p:custDataLst>
          </p:nvPr>
        </p:nvSpPr>
        <p:spPr>
          <a:xfrm>
            <a:off x="8128000" y="5080000"/>
            <a:ext cx="50800" cy="1460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4" name="AutoShape 54"/>
          <p:cNvSpPr/>
          <p:nvPr/>
        </p:nvSpPr>
        <p:spPr>
          <a:xfrm>
            <a:off x="8318500" y="51435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09</a:t>
            </a:r>
            <a:endParaRPr lang="en-US" sz="24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8953500" y="5181600"/>
            <a:ext cx="24765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查询审核状态</a:t>
            </a:r>
            <a:endParaRPr lang="en-US" sz="16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56" name="Connector 56"/>
          <p:cNvCxnSpPr/>
          <p:nvPr>
            <p:custDataLst>
              <p:tags r:id="rId28"/>
            </p:custDataLst>
          </p:nvPr>
        </p:nvCxnSpPr>
        <p:spPr>
          <a:xfrm rot="-14323">
            <a:off x="8318513" y="5645150"/>
            <a:ext cx="304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" name="AutoShape 57"/>
          <p:cNvSpPr/>
          <p:nvPr/>
        </p:nvSpPr>
        <p:spPr>
          <a:xfrm>
            <a:off x="8318500" y="5740400"/>
            <a:ext cx="3048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关键操作：在【审批信息查询】模块查看进度。注意：若审核不通过，需根据反馈意见及时修改，并重新提交审核。</a:t>
            </a:r>
            <a:endParaRPr lang="en-US" sz="12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/>
          <p:nvPr>
            <p:custDataLst>
              <p:tags r:id="rId1"/>
            </p:custDataLst>
          </p:nvPr>
        </p:nvSpPr>
        <p:spPr>
          <a:xfrm>
            <a:off x="762006" y="3256115"/>
            <a:ext cx="4826038" cy="11385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6600" strike="noStrike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Noto Sans SC" panose="020B0200000000000000" charset="-122"/>
              </a:rPr>
              <a:t>感谢聆听</a:t>
            </a:r>
            <a:endParaRPr lang="en-US" sz="6600" strike="noStrike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sym typeface="Noto Sans SC" panose="020B02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6054151" y="1523255"/>
            <a:ext cx="381000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6054151" y="453183"/>
            <a:ext cx="4198618" cy="9944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p>
            <a:pPr marL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4400" b="1" strike="noStrike" kern="1200" spc="3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n-cs"/>
                <a:sym typeface="Noto Sans SC" panose="020B0200000000000000" charset="-122"/>
              </a:rPr>
              <a:t>目录 CONTENTS</a:t>
            </a:r>
            <a:endParaRPr lang="en-US" sz="4400" b="1" strike="noStrike" kern="1200" spc="300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cs typeface="+mn-cs"/>
              <a:sym typeface="Noto Sans SC" panose="020B0200000000000000" charset="-122"/>
            </a:endParaRPr>
          </a:p>
        </p:txBody>
      </p:sp>
      <p:cxnSp>
        <p:nvCxnSpPr>
          <p:cNvPr id="33" name="直接连接符 32"/>
          <p:cNvCxnSpPr>
            <a:endCxn id="43" idx="2"/>
          </p:cNvCxnSpPr>
          <p:nvPr>
            <p:custDataLst>
              <p:tags r:id="rId3"/>
            </p:custDataLst>
          </p:nvPr>
        </p:nvCxnSpPr>
        <p:spPr>
          <a:xfrm>
            <a:off x="5443261" y="2018214"/>
            <a:ext cx="0" cy="37661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椭圆 33"/>
          <p:cNvSpPr/>
          <p:nvPr>
            <p:custDataLst>
              <p:tags r:id="rId4"/>
            </p:custDataLst>
          </p:nvPr>
        </p:nvSpPr>
        <p:spPr>
          <a:xfrm>
            <a:off x="5197516" y="1827079"/>
            <a:ext cx="490220" cy="490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椭圆 34"/>
          <p:cNvSpPr/>
          <p:nvPr>
            <p:custDataLst>
              <p:tags r:id="rId5"/>
            </p:custDataLst>
          </p:nvPr>
        </p:nvSpPr>
        <p:spPr>
          <a:xfrm>
            <a:off x="5197516" y="2704649"/>
            <a:ext cx="490220" cy="490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椭圆 35"/>
          <p:cNvSpPr/>
          <p:nvPr>
            <p:custDataLst>
              <p:tags r:id="rId6"/>
            </p:custDataLst>
          </p:nvPr>
        </p:nvSpPr>
        <p:spPr>
          <a:xfrm>
            <a:off x="5197516" y="3582219"/>
            <a:ext cx="490220" cy="490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p>
            <a:pPr algn="ctr" defTabSz="914400">
              <a:spcBef>
                <a:spcPct val="0"/>
              </a:spcBef>
              <a:spcAft>
                <a:spcPct val="0"/>
              </a:spcAft>
            </a:pPr>
            <a:endParaRPr lang="zh-CN" altLang="en-US" sz="1800" kern="12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5219741" y="1870259"/>
            <a:ext cx="478155" cy="40322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1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01</a:t>
            </a:r>
            <a:endParaRPr lang="en-US" altLang="zh-CN" sz="1800" b="1" kern="120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5219741" y="2747829"/>
            <a:ext cx="478155" cy="40322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1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02</a:t>
            </a:r>
            <a:endParaRPr lang="en-US" altLang="zh-CN" sz="1800" b="1" kern="120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5219741" y="3626034"/>
            <a:ext cx="478155" cy="40322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1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03</a:t>
            </a:r>
            <a:endParaRPr lang="en-US" altLang="zh-CN" sz="1800" b="1" kern="120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0"/>
            </p:custDataLst>
          </p:nvPr>
        </p:nvSpPr>
        <p:spPr>
          <a:xfrm>
            <a:off x="5825490" y="1870075"/>
            <a:ext cx="3728085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kern="12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Noto Sans SC" panose="020B0200000000000000" charset="-122"/>
              </a:rPr>
              <a:t>企业注册登录</a:t>
            </a:r>
            <a:endParaRPr lang="zh-CN" altLang="en-US" sz="2800" strike="noStrike" kern="12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Noto Sans SC" panose="020B0200000000000000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1"/>
            </p:custDataLst>
          </p:nvPr>
        </p:nvSpPr>
        <p:spPr>
          <a:xfrm>
            <a:off x="5825490" y="2747645"/>
            <a:ext cx="3728085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 defTabSz="914400">
              <a:buSzTx/>
            </a:pPr>
            <a:r>
              <a:rPr lang="zh-CN" altLang="en-US" sz="2800" kern="12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Noto Sans SC" panose="020B0200000000000000" charset="-122"/>
              </a:rPr>
              <a:t>企业数据填报</a:t>
            </a:r>
            <a:endParaRPr lang="zh-CN" altLang="en-US" sz="2800" kern="12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Noto Sans SC" panose="020B0200000000000000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2"/>
            </p:custDataLst>
          </p:nvPr>
        </p:nvSpPr>
        <p:spPr>
          <a:xfrm>
            <a:off x="5825490" y="3625850"/>
            <a:ext cx="3728085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 defTabSz="914400">
              <a:buSzTx/>
            </a:pPr>
            <a:r>
              <a:rPr lang="zh-CN" altLang="en-US" sz="2800" kern="12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Noto Sans SC" panose="020B0200000000000000" charset="-122"/>
              </a:rPr>
              <a:t>报表</a:t>
            </a:r>
            <a:r>
              <a:rPr lang="zh-CN" altLang="en-US" sz="2800" kern="12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Noto Sans SC" panose="020B0200000000000000" charset="-122"/>
              </a:rPr>
              <a:t>上报</a:t>
            </a:r>
            <a:r>
              <a:rPr lang="zh-CN" altLang="en-US" sz="2800" kern="12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Noto Sans SC" panose="020B0200000000000000" charset="-122"/>
              </a:rPr>
              <a:t>与审核查询</a:t>
            </a:r>
            <a:endParaRPr lang="zh-CN" altLang="en-US" sz="2800" kern="12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Noto Sans SC" panose="020B0200000000000000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13"/>
            </p:custDataLst>
          </p:nvPr>
        </p:nvSpPr>
        <p:spPr>
          <a:xfrm>
            <a:off x="5697896" y="5381174"/>
            <a:ext cx="3728085" cy="40322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defTabSz="914400">
              <a:spcBef>
                <a:spcPct val="0"/>
              </a:spcBef>
              <a:spcAft>
                <a:spcPct val="0"/>
              </a:spcAft>
            </a:pPr>
            <a:endParaRPr lang="zh-CN" altLang="en-US" sz="1600" kern="1200" spc="15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01. </a:t>
            </a:r>
            <a:r>
              <a:rPr lang="zh-CN" alt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注册与</a:t>
            </a: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登录流程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5" name="Connector 5"/>
          <p:cNvCxnSpPr/>
          <p:nvPr>
            <p:custDataLst>
              <p:tags r:id="rId5"/>
            </p:custDataLst>
          </p:nvPr>
        </p:nvCxnSpPr>
        <p:spPr>
          <a:xfrm rot="-7813">
            <a:off x="660407" y="1314450"/>
            <a:ext cx="558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chemeClr val="accent1"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584200" y="1530985"/>
            <a:ext cx="4671060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660400" y="1498600"/>
            <a:ext cx="50800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762000" y="1498600"/>
            <a:ext cx="4380230" cy="108775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　</a:t>
            </a:r>
            <a:r>
              <a:rPr lang="en-US" sz="24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系统全称</a:t>
            </a:r>
            <a:endParaRPr lang="en-US" sz="24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　</a:t>
            </a:r>
            <a:r>
              <a:rPr lang="en-US" sz="24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工程造价咨询</a:t>
            </a:r>
            <a:r>
              <a:rPr lang="zh-CN" altLang="en-US" sz="24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统计</a:t>
            </a:r>
            <a:r>
              <a:rPr lang="en-US" sz="24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调查系统</a:t>
            </a:r>
            <a:endParaRPr lang="en-US" sz="24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9"/>
            </p:custDataLst>
          </p:nvPr>
        </p:nvSpPr>
        <p:spPr>
          <a:xfrm>
            <a:off x="720090" y="2941955"/>
            <a:ext cx="4594225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>
            <a:noAutofit/>
          </a:bodyPr>
          <a:lstStyle/>
          <a:p>
            <a:pPr lvl="0" algn="ctr" defTabSz="914400">
              <a:buSzTx/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AutoShape 10"/>
          <p:cNvSpPr/>
          <p:nvPr>
            <p:custDataLst>
              <p:tags r:id="rId10"/>
            </p:custDataLst>
          </p:nvPr>
        </p:nvSpPr>
        <p:spPr>
          <a:xfrm>
            <a:off x="669290" y="2948305"/>
            <a:ext cx="50800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11"/>
            </p:custDataLst>
          </p:nvPr>
        </p:nvSpPr>
        <p:spPr>
          <a:xfrm>
            <a:off x="762000" y="3045460"/>
            <a:ext cx="4492625" cy="10839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</a:t>
            </a:r>
            <a:r>
              <a:rPr lang="en-US" sz="24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访问</a:t>
            </a:r>
            <a:r>
              <a:rPr lang="zh-CN" altLang="en-US" sz="24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</a:t>
            </a:r>
            <a:r>
              <a:rPr lang="en-US" sz="24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www.ccea.pro</a:t>
            </a:r>
            <a:endParaRPr lang="en-US" sz="24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20090" y="4241800"/>
            <a:ext cx="558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▌</a:t>
            </a: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 核心功能</a:t>
            </a: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68655" y="4655185"/>
            <a:ext cx="5681345" cy="1189355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89000" y="4655185"/>
            <a:ext cx="5334000" cy="8693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支持企业基本信息维护、人员/业务/财务情况填报，及报表上报、审核状态查询等操作，流程清晰便捷。</a:t>
            </a:r>
            <a:endParaRPr lang="en-US" sz="18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>
            <p:custDataLst>
              <p:tags r:id="rId12"/>
            </p:custDataLst>
          </p:nvPr>
        </p:nvSpPr>
        <p:spPr>
          <a:xfrm>
            <a:off x="762000" y="5842000"/>
            <a:ext cx="5588000" cy="635000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l="4942" r="4942"/>
          <a:stretch>
            <a:fillRect/>
          </a:stretch>
        </p:blipFill>
        <p:spPr>
          <a:xfrm>
            <a:off x="6477000" y="1266825"/>
            <a:ext cx="4953000" cy="3264535"/>
          </a:xfrm>
          <a:prstGeom prst="rect">
            <a:avLst/>
          </a:prstGeom>
          <a:noFill/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</a:ln>
        </p:spPr>
      </p:pic>
      <p:sp>
        <p:nvSpPr>
          <p:cNvPr id="19" name="AutoShape 19"/>
          <p:cNvSpPr/>
          <p:nvPr/>
        </p:nvSpPr>
        <p:spPr>
          <a:xfrm>
            <a:off x="6485255" y="4655185"/>
            <a:ext cx="4944745" cy="1821815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AutoShape 20"/>
          <p:cNvSpPr/>
          <p:nvPr>
            <p:custDataLst>
              <p:tags r:id="rId14"/>
            </p:custDataLst>
          </p:nvPr>
        </p:nvSpPr>
        <p:spPr>
          <a:xfrm>
            <a:off x="6655435" y="4737735"/>
            <a:ext cx="4318000" cy="15900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系统入口指引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如上图所示，在www.ccea.pro的</a:t>
            </a: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首页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，可清晰看到“统计调查系统”入口（红色框选处），点击该按钮即可跳转至系统登录页面，开启数据填报工作。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7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01. </a:t>
            </a:r>
            <a:r>
              <a:rPr lang="zh-CN" alt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注册</a:t>
            </a: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与登录流程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>
            <a:off x="762000" y="1270000"/>
            <a:ext cx="10668000" cy="381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7"/>
            </p:custDataLst>
          </p:nvPr>
        </p:nvSpPr>
        <p:spPr>
          <a:xfrm>
            <a:off x="762000" y="1434465"/>
            <a:ext cx="5270500" cy="4788535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16000" y="1968500"/>
            <a:ext cx="476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场景一：已参加过统计报表的企业</a:t>
            </a: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7" name="Connector 7"/>
          <p:cNvCxnSpPr/>
          <p:nvPr>
            <p:custDataLst>
              <p:tags r:id="rId8"/>
            </p:custDataLst>
          </p:nvPr>
        </p:nvCxnSpPr>
        <p:spPr>
          <a:xfrm rot="-9167">
            <a:off x="1016008" y="2470150"/>
            <a:ext cx="4762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3232150" y="2463800"/>
            <a:ext cx="2797810" cy="35693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1143000" y="4826000"/>
            <a:ext cx="4508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12" name="Connector 12"/>
          <p:cNvCxnSpPr/>
          <p:nvPr>
            <p:custDataLst>
              <p:tags r:id="rId10"/>
            </p:custDataLst>
          </p:nvPr>
        </p:nvCxnSpPr>
        <p:spPr>
          <a:xfrm rot="5390177">
            <a:off x="4064000" y="3994159"/>
            <a:ext cx="4445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6477000" y="1435735"/>
            <a:ext cx="5270500" cy="4787265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731000" y="1968500"/>
            <a:ext cx="476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5" name="Connector 15"/>
          <p:cNvCxnSpPr/>
          <p:nvPr>
            <p:custDataLst>
              <p:tags r:id="rId12"/>
            </p:custDataLst>
          </p:nvPr>
        </p:nvCxnSpPr>
        <p:spPr>
          <a:xfrm rot="-9167">
            <a:off x="6731008" y="2470150"/>
            <a:ext cx="4762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>
            <p:custDataLst>
              <p:tags r:id="rId13"/>
            </p:custDataLst>
          </p:nvPr>
        </p:nvSpPr>
        <p:spPr>
          <a:xfrm>
            <a:off x="6731000" y="1967865"/>
            <a:ext cx="4762500" cy="4064635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操作指引：</a:t>
            </a:r>
            <a:r>
              <a:rPr 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在登录界面输入【用户名】和【密码】，点击“用户登录”即可。</a:t>
            </a:r>
            <a:endParaRPr 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找回密码</a:t>
            </a:r>
            <a:r>
              <a:rPr 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时，点击“</a:t>
            </a:r>
            <a:r>
              <a:rPr lang="en-US" sz="1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忘记密码</a:t>
            </a:r>
            <a:r>
              <a:rPr 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”，按提示验证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信息</a:t>
            </a:r>
            <a:r>
              <a:rPr 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后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，</a:t>
            </a:r>
            <a:r>
              <a:rPr 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重置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密码，</a:t>
            </a: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使用已有账号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和新</a:t>
            </a: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密码登录系统。</a:t>
            </a:r>
            <a:endParaRPr 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AutoShape 19"/>
          <p:cNvSpPr/>
          <p:nvPr>
            <p:custDataLst>
              <p:tags r:id="rId14"/>
            </p:custDataLst>
          </p:nvPr>
        </p:nvSpPr>
        <p:spPr>
          <a:xfrm>
            <a:off x="6858000" y="4826000"/>
            <a:ext cx="4508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00" y="2459355"/>
            <a:ext cx="3963670" cy="398145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7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01. </a:t>
            </a:r>
            <a:r>
              <a:rPr lang="zh-CN" alt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注册</a:t>
            </a: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与登录流程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>
            <a:off x="762000" y="1270000"/>
            <a:ext cx="10668000" cy="381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7"/>
            </p:custDataLst>
          </p:nvPr>
        </p:nvSpPr>
        <p:spPr>
          <a:xfrm>
            <a:off x="762000" y="1434465"/>
            <a:ext cx="10651490" cy="4987925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16000" y="1695450"/>
            <a:ext cx="476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场景</a:t>
            </a:r>
            <a:r>
              <a:rPr lang="zh-CN" alt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二</a:t>
            </a:r>
            <a:r>
              <a:rPr lang="en-US" sz="20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：</a:t>
            </a:r>
            <a:r>
              <a:rPr lang="en-US" sz="2000" b="1"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首次参加统计报表的企业</a:t>
            </a: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7" name="Connector 7"/>
          <p:cNvCxnSpPr/>
          <p:nvPr>
            <p:custDataLst>
              <p:tags r:id="rId8"/>
            </p:custDataLst>
          </p:nvPr>
        </p:nvCxnSpPr>
        <p:spPr>
          <a:xfrm rot="-9167">
            <a:off x="1016008" y="2470150"/>
            <a:ext cx="4762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3232150" y="2463800"/>
            <a:ext cx="2797810" cy="35693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1143000" y="4826000"/>
            <a:ext cx="4508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731000" y="1968500"/>
            <a:ext cx="476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5" name="Connector 15"/>
          <p:cNvCxnSpPr/>
          <p:nvPr>
            <p:custDataLst>
              <p:tags r:id="rId10"/>
            </p:custDataLst>
          </p:nvPr>
        </p:nvCxnSpPr>
        <p:spPr>
          <a:xfrm rot="-9167">
            <a:off x="6731008" y="2470150"/>
            <a:ext cx="47625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>
            <p:custDataLst>
              <p:tags r:id="rId11"/>
            </p:custDataLst>
          </p:nvPr>
        </p:nvSpPr>
        <p:spPr>
          <a:xfrm>
            <a:off x="1143000" y="5088890"/>
            <a:ext cx="8472170" cy="1333500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AutoShape 19"/>
          <p:cNvSpPr/>
          <p:nvPr>
            <p:custDataLst>
              <p:tags r:id="rId12"/>
            </p:custDataLst>
          </p:nvPr>
        </p:nvSpPr>
        <p:spPr>
          <a:xfrm>
            <a:off x="1270000" y="5089525"/>
            <a:ext cx="8186420" cy="12865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注册流程：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访问“</a:t>
            </a: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全国工程造价咨询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管理系统”点击“企业登录”，选择“立即注册”，填写企业真实信息完成注册。注册成功后，</a:t>
            </a: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无需等待审核，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使用该账号密码直接登录统计调查系统</a:t>
            </a:r>
            <a:r>
              <a:rPr lang="en-US" sz="13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。</a:t>
            </a: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000" y="2124075"/>
            <a:ext cx="8441055" cy="280733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-3810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6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01.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注册</a:t>
            </a:r>
            <a:r>
              <a:rPr 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与登录流程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247140"/>
            <a:ext cx="10414000" cy="116967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　　企业</a:t>
            </a:r>
            <a:r>
              <a:rPr 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成功登录系统后，首</a:t>
            </a:r>
            <a:r>
              <a:rPr lang="zh-CN" alt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先要</a:t>
            </a:r>
            <a:r>
              <a:rPr 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阅读并签署《企业承诺书》。这是保障统计数据真实性、准确性的法定前置程序，企业需充分知悉并履行相关责任与义务。</a:t>
            </a:r>
            <a:endParaRPr lang="en-US" sz="18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5" name="AutoShape 5"/>
          <p:cNvSpPr/>
          <p:nvPr>
            <p:custDataLst>
              <p:tags r:id="rId6"/>
            </p:custDataLst>
          </p:nvPr>
        </p:nvSpPr>
        <p:spPr>
          <a:xfrm>
            <a:off x="762000" y="2667000"/>
            <a:ext cx="5334000" cy="25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>
            <p:custDataLst>
              <p:tags r:id="rId7"/>
            </p:custDataLst>
          </p:nvPr>
        </p:nvSpPr>
        <p:spPr>
          <a:xfrm>
            <a:off x="6732905" y="2416810"/>
            <a:ext cx="5334000" cy="1389380"/>
          </a:xfrm>
          <a:prstGeom prst="roundRect">
            <a:avLst>
              <a:gd name="adj" fmla="val 0"/>
            </a:avLst>
          </a:prstGeom>
          <a:solidFill>
            <a:schemeClr val="accent1">
              <a:alpha val="6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AutoShape 7"/>
          <p:cNvSpPr/>
          <p:nvPr>
            <p:custDataLst>
              <p:tags r:id="rId8"/>
            </p:custDataLst>
          </p:nvPr>
        </p:nvSpPr>
        <p:spPr>
          <a:xfrm>
            <a:off x="6648450" y="2520950"/>
            <a:ext cx="76200" cy="1206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AutoShape 8"/>
          <p:cNvSpPr/>
          <p:nvPr>
            <p:custDataLst>
              <p:tags r:id="rId9"/>
            </p:custDataLst>
          </p:nvPr>
        </p:nvSpPr>
        <p:spPr>
          <a:xfrm>
            <a:off x="6830060" y="2352675"/>
            <a:ext cx="5103495" cy="136588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</a:t>
            </a: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法律依据：依法填报的责任基石</a:t>
            </a:r>
            <a:endParaRPr lang="en-US" sz="11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　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依据《中华人民共和国统计法》及其实施条例，企业必须真实、准确、完整、及时地提供统计调查所需资料，不得拒报、迟报，更不得提供不真实、不完整的统计资料。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10"/>
            </p:custDataLst>
          </p:nvPr>
        </p:nvSpPr>
        <p:spPr>
          <a:xfrm>
            <a:off x="6732905" y="4322445"/>
            <a:ext cx="5334000" cy="1351280"/>
          </a:xfrm>
          <a:prstGeom prst="roundRect">
            <a:avLst>
              <a:gd name="adj" fmla="val 0"/>
            </a:avLst>
          </a:prstGeom>
          <a:solidFill>
            <a:schemeClr val="accent1">
              <a:alpha val="6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AutoShape 10"/>
          <p:cNvSpPr/>
          <p:nvPr>
            <p:custDataLst>
              <p:tags r:id="rId11"/>
            </p:custDataLst>
          </p:nvPr>
        </p:nvSpPr>
        <p:spPr>
          <a:xfrm>
            <a:off x="6648450" y="4316095"/>
            <a:ext cx="76200" cy="1206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6790690" y="4506595"/>
            <a:ext cx="5276215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</a:t>
            </a: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承诺内容：企业信用的庄严宣誓</a:t>
            </a:r>
            <a:endParaRPr lang="en-US" sz="11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　　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企业郑重承诺所提供数据真实有效，对数据质量负责。若存在虚报、瞒报等统计违法行为，将自愿承担相应的行政处罚及法律责任，维护统计工作的严肃性。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732905" y="479552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>
            <p:custDataLst>
              <p:tags r:id="rId13"/>
            </p:custDataLst>
          </p:nvPr>
        </p:nvSpPr>
        <p:spPr>
          <a:xfrm>
            <a:off x="1397000" y="6045200"/>
            <a:ext cx="9779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3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180" y="2254885"/>
            <a:ext cx="6198870" cy="32677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AutoShape 2"/>
          <p:cNvSpPr/>
          <p:nvPr>
            <p:custDataLst>
              <p:tags r:id="rId5"/>
            </p:custDataLst>
          </p:nvPr>
        </p:nvSpPr>
        <p:spPr>
          <a:xfrm>
            <a:off x="-254000" y="107950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2">
              <a:alpha val="7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企业信息填报详解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>
            <a:off x="762000" y="1270000"/>
            <a:ext cx="762000" cy="508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20090" y="1619250"/>
            <a:ext cx="558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为避免因指标理解偏差导致数据错误，请务必在填报前，认真研读《工程造价咨询统计报表制度指标解释》。</a:t>
            </a:r>
            <a:endParaRPr lang="en-US" sz="18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7"/>
            </p:custDataLst>
          </p:nvPr>
        </p:nvSpPr>
        <p:spPr>
          <a:xfrm>
            <a:off x="1397000" y="3276600"/>
            <a:ext cx="4762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749935" y="2933700"/>
            <a:ext cx="50800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AutoShape 13"/>
          <p:cNvSpPr/>
          <p:nvPr>
            <p:custDataLst>
              <p:tags r:id="rId9"/>
            </p:custDataLst>
          </p:nvPr>
        </p:nvSpPr>
        <p:spPr>
          <a:xfrm>
            <a:off x="952500" y="2984500"/>
            <a:ext cx="5282565" cy="104330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权威解读，精准规范</a:t>
            </a:r>
            <a:endParaRPr lang="en-US" sz="11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　　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详尽阐述了报表中每一项指标的定义、统计口径、计算方法及填报边界，是确保数据一致性和准确性的核心依据。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>
            <p:custDataLst>
              <p:tags r:id="rId10"/>
            </p:custDataLst>
          </p:nvPr>
        </p:nvCxnSpPr>
        <p:spPr>
          <a:xfrm rot="5389582">
            <a:off x="4635500" y="3994160"/>
            <a:ext cx="4191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 t="19925" b="19925"/>
          <a:stretch>
            <a:fillRect/>
          </a:stretch>
        </p:blipFill>
        <p:spPr>
          <a:xfrm>
            <a:off x="9588500" y="4422775"/>
            <a:ext cx="2349500" cy="1905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</a:ln>
        </p:spPr>
      </p:pic>
      <p:sp>
        <p:nvSpPr>
          <p:cNvPr id="17" name="AutoShape 17"/>
          <p:cNvSpPr/>
          <p:nvPr>
            <p:custDataLst>
              <p:tags r:id="rId12"/>
            </p:custDataLst>
          </p:nvPr>
        </p:nvSpPr>
        <p:spPr>
          <a:xfrm>
            <a:off x="6755765" y="2260600"/>
            <a:ext cx="2578100" cy="1569720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AutoShape 18"/>
          <p:cNvSpPr/>
          <p:nvPr>
            <p:custDataLst>
              <p:tags r:id="rId13"/>
            </p:custDataLst>
          </p:nvPr>
        </p:nvSpPr>
        <p:spPr>
          <a:xfrm>
            <a:off x="6900545" y="2473960"/>
            <a:ext cx="2095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路径一：系统首页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登录系统后，在首页Banner或常用功能区可直接看到《指标解释》的快捷入口。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>
            <p:custDataLst>
              <p:tags r:id="rId14"/>
            </p:custDataLst>
          </p:nvPr>
        </p:nvSpPr>
        <p:spPr>
          <a:xfrm>
            <a:off x="9461500" y="2260600"/>
            <a:ext cx="2349500" cy="1569720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12700" cap="flat" cmpd="sng">
            <a:solidFill>
              <a:schemeClr val="accent1">
                <a:alpha val="20000"/>
              </a:scheme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AutoShape 20"/>
          <p:cNvSpPr/>
          <p:nvPr>
            <p:custDataLst>
              <p:tags r:id="rId15"/>
            </p:custDataLst>
          </p:nvPr>
        </p:nvSpPr>
        <p:spPr>
          <a:xfrm>
            <a:off x="9588500" y="2260600"/>
            <a:ext cx="2168525" cy="146875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路径二：左侧菜单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在系统左侧导航栏的分类下，可找到【指标解释】的详细文档入口。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0045" y="4422775"/>
            <a:ext cx="3893820" cy="107124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企业信息填报详解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5"/>
            </p:custDataLst>
          </p:nvPr>
        </p:nvSpPr>
        <p:spPr>
          <a:xfrm>
            <a:off x="762000" y="1557020"/>
            <a:ext cx="5588000" cy="1270000"/>
          </a:xfrm>
          <a:prstGeom prst="roundRect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>
            <p:custDataLst>
              <p:tags r:id="rId6"/>
            </p:custDataLst>
          </p:nvPr>
        </p:nvSpPr>
        <p:spPr>
          <a:xfrm>
            <a:off x="711200" y="1587500"/>
            <a:ext cx="50800" cy="952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>
            <p:custDataLst>
              <p:tags r:id="rId7"/>
            </p:custDataLst>
          </p:nvPr>
        </p:nvSpPr>
        <p:spPr>
          <a:xfrm>
            <a:off x="952500" y="1633220"/>
            <a:ext cx="5207000" cy="98298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填报模块一：企业基本情况</a:t>
            </a:r>
            <a:endParaRPr lang="en-US" sz="11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该模块用于维护企业基础信息，系统已通过统一社会信用代码，从统计局数据库自动匹配了部分核心信息，企业仅需核对并补充完善。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8"/>
            </p:custDataLst>
          </p:nvPr>
        </p:nvSpPr>
        <p:spPr>
          <a:xfrm>
            <a:off x="720090" y="3001010"/>
            <a:ext cx="5588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信息规则说明：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系统自动匹配的信息会显示为灰色，</a:t>
            </a: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不可修改</a:t>
            </a: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；除“统一社会信用代码”外，其余信息企业可根据实际经营情况自主修改和补充，确保信息的准确性。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8" name="Connector 8"/>
          <p:cNvCxnSpPr/>
          <p:nvPr>
            <p:custDataLst>
              <p:tags r:id="rId9"/>
            </p:custDataLst>
          </p:nvPr>
        </p:nvCxnSpPr>
        <p:spPr>
          <a:xfrm rot="-7813">
            <a:off x="762007" y="4057650"/>
            <a:ext cx="5588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>
            <p:custDataLst>
              <p:tags r:id="rId10"/>
            </p:custDataLst>
          </p:nvPr>
        </p:nvSpPr>
        <p:spPr>
          <a:xfrm>
            <a:off x="698500" y="4465320"/>
            <a:ext cx="5588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关键易错点：登记注册统计类型</a:t>
            </a:r>
            <a:endParaRPr lang="en-US" sz="1800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此为核心易错项，若不确定请点击【详细查看】，对照营业执照上的“登记注册类型”，在弹出的对照表中查找对应“统计类别及代码”后再进行选择</a:t>
            </a:r>
            <a:r>
              <a:rPr lang="en-US" sz="13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。</a:t>
            </a:r>
            <a:endParaRPr lang="en-US" sz="13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1"/>
            </p:custDataLst>
          </p:nvPr>
        </p:nvSpPr>
        <p:spPr>
          <a:xfrm>
            <a:off x="889000" y="5715000"/>
            <a:ext cx="5588000" cy="889000"/>
          </a:xfrm>
          <a:prstGeom prst="roundRect">
            <a:avLst>
              <a:gd name="adj" fmla="val 0"/>
            </a:avLst>
          </a:prstGeom>
          <a:solidFill>
            <a:schemeClr val="accent3">
              <a:alpha val="8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889000" y="5689600"/>
            <a:ext cx="1651000" cy="685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01 核对</a:t>
            </a:r>
            <a:endParaRPr lang="en-US" sz="1100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系统匹配的灰色信息</a:t>
            </a:r>
            <a:endParaRPr lang="en-US" sz="1200" b="0" i="0" u="none" strike="noStrike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12" name="Connector 12"/>
          <p:cNvCxnSpPr/>
          <p:nvPr>
            <p:custDataLst>
              <p:tags r:id="rId13"/>
            </p:custDataLst>
          </p:nvPr>
        </p:nvCxnSpPr>
        <p:spPr>
          <a:xfrm rot="5331254">
            <a:off x="2286000" y="6026213"/>
            <a:ext cx="635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>
            <p:custDataLst>
              <p:tags r:id="rId14"/>
            </p:custDataLst>
          </p:nvPr>
        </p:nvSpPr>
        <p:spPr>
          <a:xfrm>
            <a:off x="2667000" y="5689600"/>
            <a:ext cx="1651000" cy="685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 完善</a:t>
            </a:r>
            <a:endParaRPr lang="en-US" sz="1100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修改补充可编辑项</a:t>
            </a:r>
            <a:endParaRPr lang="en-US" sz="1200" b="0" i="0" u="none" strike="noStrike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>
            <p:custDataLst>
              <p:tags r:id="rId15"/>
            </p:custDataLst>
          </p:nvPr>
        </p:nvCxnSpPr>
        <p:spPr>
          <a:xfrm rot="5331254">
            <a:off x="4000500" y="6026213"/>
            <a:ext cx="635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>
            <p:custDataLst>
              <p:tags r:id="rId16"/>
            </p:custDataLst>
          </p:nvPr>
        </p:nvSpPr>
        <p:spPr>
          <a:xfrm>
            <a:off x="4445000" y="5791200"/>
            <a:ext cx="1905000" cy="685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03 保存</a:t>
            </a:r>
            <a:endParaRPr lang="en-US" sz="1100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确认无误提交信息</a:t>
            </a:r>
            <a:endParaRPr lang="en-US" sz="1200" b="0" i="0" u="none" strike="noStrike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3543300"/>
            <a:ext cx="2476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  <a:sym typeface="Noto Sans SC" panose="020B0200000000000000" charset="-122"/>
              </a:rPr>
              <a:t>企业基本情况填报页面示例</a:t>
            </a: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 t="5128" b="5128"/>
          <a:stretch>
            <a:fillRect/>
          </a:stretch>
        </p:blipFill>
        <p:spPr>
          <a:xfrm>
            <a:off x="8854440" y="3517265"/>
            <a:ext cx="3124835" cy="2858135"/>
          </a:xfrm>
          <a:prstGeom prst="rect">
            <a:avLst/>
          </a:prstGeom>
          <a:noFill/>
          <a:ln w="12700" cap="flat" cmpd="sng">
            <a:solidFill>
              <a:srgbClr val="000000">
                <a:alpha val="15000"/>
              </a:srgbClr>
            </a:solidFill>
            <a:prstDash val="solid"/>
            <a:round/>
          </a:ln>
        </p:spPr>
      </p:pic>
      <p:sp>
        <p:nvSpPr>
          <p:cNvPr id="19" name="AutoShape 19"/>
          <p:cNvSpPr/>
          <p:nvPr/>
        </p:nvSpPr>
        <p:spPr>
          <a:xfrm>
            <a:off x="9588500" y="4000500"/>
            <a:ext cx="2476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" name="图片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9030" y="389255"/>
            <a:ext cx="5982970" cy="30397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02. 企业信息填报详解</a:t>
            </a:r>
            <a:endParaRPr lang="en-US" sz="3200" b="1" i="0" u="none" strike="noStrike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09550" y="4826000"/>
            <a:ext cx="548894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AutoShape 6"/>
          <p:cNvSpPr/>
          <p:nvPr>
            <p:custDataLst>
              <p:tags r:id="rId5"/>
            </p:custDataLst>
          </p:nvPr>
        </p:nvSpPr>
        <p:spPr>
          <a:xfrm>
            <a:off x="317500" y="5034280"/>
            <a:ext cx="1143000" cy="1016000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431800" y="5034280"/>
            <a:ext cx="1016000" cy="7785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逐项填写</a:t>
            </a:r>
            <a:b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据实录入人员数据</a:t>
            </a:r>
            <a:endParaRPr lang="en-US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7"/>
            </p:custDataLst>
          </p:nvPr>
        </p:nvSpPr>
        <p:spPr>
          <a:xfrm>
            <a:off x="1701800" y="5034280"/>
            <a:ext cx="1143000" cy="1016000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AutoShape 12"/>
          <p:cNvSpPr/>
          <p:nvPr>
            <p:custDataLst>
              <p:tags r:id="rId8"/>
            </p:custDataLst>
          </p:nvPr>
        </p:nvSpPr>
        <p:spPr>
          <a:xfrm>
            <a:off x="1727200" y="5109845"/>
            <a:ext cx="1016000" cy="60515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区分单位</a:t>
            </a:r>
            <a:b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辨明“人”与“人次”</a:t>
            </a:r>
            <a:endParaRPr lang="en-US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9"/>
            </p:custDataLst>
          </p:nvPr>
        </p:nvSpPr>
        <p:spPr>
          <a:xfrm>
            <a:off x="3086100" y="5034280"/>
            <a:ext cx="1143000" cy="1016000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AutoShape 16"/>
          <p:cNvSpPr/>
          <p:nvPr>
            <p:custDataLst>
              <p:tags r:id="rId10"/>
            </p:custDataLst>
          </p:nvPr>
        </p:nvSpPr>
        <p:spPr>
          <a:xfrm>
            <a:off x="3098800" y="5110480"/>
            <a:ext cx="1016000" cy="60452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核对数据</a:t>
            </a:r>
            <a:b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确认自动带出信息</a:t>
            </a:r>
            <a:endParaRPr lang="en-US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>
            <p:custDataLst>
              <p:tags r:id="rId11"/>
            </p:custDataLst>
          </p:nvPr>
        </p:nvSpPr>
        <p:spPr>
          <a:xfrm>
            <a:off x="4470400" y="5034280"/>
            <a:ext cx="1079500" cy="1016000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AutoShape 20"/>
          <p:cNvSpPr/>
          <p:nvPr>
            <p:custDataLst>
              <p:tags r:id="rId12"/>
            </p:custDataLst>
          </p:nvPr>
        </p:nvSpPr>
        <p:spPr>
          <a:xfrm>
            <a:off x="4470400" y="5147310"/>
            <a:ext cx="1016000" cy="56769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保存提交</a:t>
            </a:r>
            <a:b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完成填报</a:t>
            </a:r>
            <a:endParaRPr lang="en-US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  <a:p>
            <a:pPr marL="0" indent="0" algn="l" defTabSz="914400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并保存</a:t>
            </a:r>
            <a:endParaRPr lang="en-US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cxnSp>
        <p:nvCxnSpPr>
          <p:cNvPr id="21" name="Connector 21"/>
          <p:cNvCxnSpPr/>
          <p:nvPr>
            <p:custDataLst>
              <p:tags r:id="rId13"/>
            </p:custDataLst>
          </p:nvPr>
        </p:nvCxnSpPr>
        <p:spPr>
          <a:xfrm rot="5390708">
            <a:off x="3873500" y="3994159"/>
            <a:ext cx="4699000" cy="12700"/>
          </a:xfrm>
          <a:prstGeom prst="straightConnector1">
            <a:avLst/>
          </a:prstGeom>
          <a:solidFill>
            <a:schemeClr val="accent2">
              <a:alpha val="100000"/>
            </a:schemeClr>
          </a:solidFill>
          <a:ln w="12700" cap="flat" cmpd="sng">
            <a:solidFill>
              <a:schemeClr val="accent1">
                <a:alpha val="20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>
            <p:custDataLst>
              <p:tags r:id="rId14"/>
            </p:custDataLst>
          </p:nvPr>
        </p:nvSpPr>
        <p:spPr>
          <a:xfrm>
            <a:off x="6477000" y="1323340"/>
            <a:ext cx="5207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填报模块二：企业人员情况</a:t>
            </a:r>
            <a:b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此模块用于统计企业从业人员的构成情况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6551930" y="2252980"/>
            <a:ext cx="5207000" cy="1359535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AutoShape 24"/>
          <p:cNvSpPr/>
          <p:nvPr>
            <p:custDataLst>
              <p:tags r:id="rId15"/>
            </p:custDataLst>
          </p:nvPr>
        </p:nvSpPr>
        <p:spPr>
          <a:xfrm>
            <a:off x="6477000" y="2392680"/>
            <a:ext cx="50800" cy="10795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AutoShape 25"/>
          <p:cNvSpPr/>
          <p:nvPr>
            <p:custDataLst>
              <p:tags r:id="rId16"/>
            </p:custDataLst>
          </p:nvPr>
        </p:nvSpPr>
        <p:spPr>
          <a:xfrm>
            <a:off x="6655435" y="2392680"/>
            <a:ext cx="48895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系统数据自动对接</a:t>
            </a:r>
            <a:b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代码23、24、32、34、35等指标已与管理系统联动，数据自动带出。企业需仔细核对，若与实际情况有出入，可直接在系统中修改更正。</a:t>
            </a:r>
            <a:endParaRPr lang="en-US" sz="18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264910" y="3793490"/>
            <a:ext cx="2820670" cy="286258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AutoShape 27"/>
          <p:cNvSpPr/>
          <p:nvPr>
            <p:custDataLst>
              <p:tags r:id="rId17"/>
            </p:custDataLst>
          </p:nvPr>
        </p:nvSpPr>
        <p:spPr>
          <a:xfrm>
            <a:off x="6350000" y="3742690"/>
            <a:ext cx="2663825" cy="762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AutoShape 28"/>
          <p:cNvSpPr/>
          <p:nvPr>
            <p:custDataLst>
              <p:tags r:id="rId18"/>
            </p:custDataLst>
          </p:nvPr>
        </p:nvSpPr>
        <p:spPr>
          <a:xfrm>
            <a:off x="6350000" y="4381500"/>
            <a:ext cx="2663825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“人”：不重复计数</a:t>
            </a:r>
            <a:br>
              <a:rPr 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zh-CN" altLang="en-US" sz="18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1</a:t>
            </a:r>
            <a:r>
              <a:rPr lang="zh-CN" alt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3、16 不重复填写；14、15 不重复填写（同时拥有一、二级注册 造价工程师证书的，只按一级注册造价工程师计数）；18、19、20 不重复填写（同时拥有多级别职称的人员，只 按最高职称计数）；38、39、40、41 不重复填写（按实际情况选择一类填写）。</a:t>
            </a:r>
            <a:endParaRPr lang="zh-CN" altLang="en-US" sz="16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232900" y="3854450"/>
            <a:ext cx="2514600" cy="2762885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AutoShape 30"/>
          <p:cNvSpPr/>
          <p:nvPr>
            <p:custDataLst>
              <p:tags r:id="rId19"/>
            </p:custDataLst>
          </p:nvPr>
        </p:nvSpPr>
        <p:spPr>
          <a:xfrm>
            <a:off x="9166860" y="3742690"/>
            <a:ext cx="2553970" cy="762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AutoShape 31"/>
          <p:cNvSpPr/>
          <p:nvPr>
            <p:custDataLst>
              <p:tags r:id="rId20"/>
            </p:custDataLst>
          </p:nvPr>
        </p:nvSpPr>
        <p:spPr>
          <a:xfrm>
            <a:off x="9311640" y="3854450"/>
            <a:ext cx="2372360" cy="24701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 defTabSz="9144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“人次”：累计计数</a:t>
            </a:r>
            <a:br>
              <a:rPr 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</a:br>
            <a:r>
              <a:rPr lang="zh-CN" altLang="en-US" sz="1600" b="0" i="0" u="none" strike="noStrike" ker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Noto Sans SC" panose="020B0200000000000000" charset="-122"/>
              </a:rPr>
              <a:t>同一个人获得多级别、多专业职业资格证书，可以分别填写计数。如一级造价工程师 同时持有土木和安装证书，填 1 人、2 人次（土木、安装各 1 人次）。</a:t>
            </a:r>
            <a:endParaRPr lang="zh-CN" altLang="en-US" sz="1600" b="0" i="0" u="none" strike="noStrike" ker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Noto Sans SC" panose="020B0200000000000000" charset="-122"/>
            </a:endParaRP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9550" y="1323340"/>
            <a:ext cx="5988050" cy="30581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883360ea5b24f8fad64debb6a1b8bb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6b9452169fc242a2adb4b66478eba08b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a4ede97f8b9e4336a0ac0e2ba681998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c1d1fd80f741fa8ec8e70108fa4a6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61f099160d34cb8821b9bb6d83fbb6c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9dde70ad0ee64597bc41c0568bc09591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e6212aac944844caaf2e1ef1b8fa1e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116.xml><?xml version="1.0" encoding="utf-8"?>
<p:tagLst xmlns:p="http://schemas.openxmlformats.org/presentationml/2006/main">
  <p:tag name="KSO_WM_SLIDE_BACKGROUND_TYPE" val="general"/>
</p:tagLst>
</file>

<file path=ppt/tags/tag117.xml><?xml version="1.0" encoding="utf-8"?>
<p:tagLst xmlns:p="http://schemas.openxmlformats.org/presentationml/2006/main">
  <p:tag name="KSO_WM_SLIDE_BACKGROUND_TYPE" val="general"/>
</p:tagLst>
</file>

<file path=ppt/tags/tag118.xml><?xml version="1.0" encoding="utf-8"?>
<p:tagLst xmlns:p="http://schemas.openxmlformats.org/presentationml/2006/main">
  <p:tag name="KSO_WM_SLIDE_BACKGROUND_TYPE" val="general"/>
</p:tagLst>
</file>

<file path=ppt/tags/tag119.xml><?xml version="1.0" encoding="utf-8"?>
<p:tagLst xmlns:p="http://schemas.openxmlformats.org/presentationml/2006/main"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06ad5ec1c3d54f1ebd9ec2bae17577a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e2e9fe9b1946058d9477684de978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48db66763baa4a7db2cd81dbfd63688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9df3a436cc145e681fa6f2d38729261"/>
  <p:tag name="KSO_WM_SLIDE_BACKGROUND_TYPE" val="frame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1624fae1b3bc4a9db4bff339c5d157b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78e4fe6da47419b56317cf50a0760"/>
  <p:tag name="KSO_WM_SLIDE_BACKGROUND_TYPE" val="frame"/>
</p:tagLst>
</file>

<file path=ppt/tags/tag123.xml><?xml version="1.0" encoding="utf-8"?>
<p:tagLst xmlns:p="http://schemas.openxmlformats.org/presentationml/2006/main">
  <p:tag name="KSO_WM_SLIDE_BACKGROUND_TYPE" val="frame"/>
</p:tagLst>
</file>

<file path=ppt/tags/tag124.xml><?xml version="1.0" encoding="utf-8"?>
<p:tagLst xmlns:p="http://schemas.openxmlformats.org/presentationml/2006/main">
  <p:tag name="KSO_WM_SLIDE_BACKGROUND_TYPE" val="frame"/>
</p:tagLst>
</file>

<file path=ppt/tags/tag125.xml><?xml version="1.0" encoding="utf-8"?>
<p:tagLst xmlns:p="http://schemas.openxmlformats.org/presentationml/2006/main">
  <p:tag name="KSO_WM_SLIDE_BACKGROUND_TYPE" val="frame"/>
</p:tagLst>
</file>

<file path=ppt/tags/tag126.xml><?xml version="1.0" encoding="utf-8"?>
<p:tagLst xmlns:p="http://schemas.openxmlformats.org/presentationml/2006/main">
  <p:tag name="KSO_WM_SLIDE_BACKGROUND_TYPE" val="frame"/>
</p:tagLst>
</file>

<file path=ppt/tags/tag127.xml><?xml version="1.0" encoding="utf-8"?>
<p:tagLst xmlns:p="http://schemas.openxmlformats.org/presentationml/2006/main">
  <p:tag name="KSO_WM_SLIDE_BACKGROUND_TYPE" val="frame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f91914cd964d4ecdbfa5ee3464b266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0b863bbc4841c5adc5d35e40e4d7f8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b21ac9adc11f4afabaf21b165593fd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cab039bb2c4ee3822af7f783d8eaf0"/>
  <p:tag name="KSO_WM_SLIDE_BACKGROUND_TYPE" val="leftRigh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d4a77f0aee54009b9b05a66a884de3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c887b572e21473eb8f1ce5c18df8b7c"/>
  <p:tag name="KSO_WM_SLIDE_BACKGROUND_TYPE" val="leftRight"/>
</p:tagLst>
</file>

<file path=ppt/tags/tag131.xml><?xml version="1.0" encoding="utf-8"?>
<p:tagLst xmlns:p="http://schemas.openxmlformats.org/presentationml/2006/main">
  <p:tag name="KSO_WM_SLIDE_BACKGROUND_TYPE" val="leftRight"/>
</p:tagLst>
</file>

<file path=ppt/tags/tag132.xml><?xml version="1.0" encoding="utf-8"?>
<p:tagLst xmlns:p="http://schemas.openxmlformats.org/presentationml/2006/main">
  <p:tag name="KSO_WM_SLIDE_BACKGROUND_TYPE" val="leftRight"/>
</p:tagLst>
</file>

<file path=ppt/tags/tag133.xml><?xml version="1.0" encoding="utf-8"?>
<p:tagLst xmlns:p="http://schemas.openxmlformats.org/presentationml/2006/main">
  <p:tag name="KSO_WM_SLIDE_BACKGROUND_TYPE" val="leftRight"/>
</p:tagLst>
</file>

<file path=ppt/tags/tag134.xml><?xml version="1.0" encoding="utf-8"?>
<p:tagLst xmlns:p="http://schemas.openxmlformats.org/presentationml/2006/main">
  <p:tag name="KSO_WM_SLIDE_BACKGROUND_TYPE" val="leftRight"/>
</p:tagLst>
</file>

<file path=ppt/tags/tag135.xml><?xml version="1.0" encoding="utf-8"?>
<p:tagLst xmlns:p="http://schemas.openxmlformats.org/presentationml/2006/main">
  <p:tag name="KSO_WM_SLIDE_BACKGROUND_TYPE" val="leftRight"/>
</p:tagLst>
</file>

<file path=ppt/tags/tag136.xml><?xml version="1.0" encoding="utf-8"?>
<p:tagLst xmlns:p="http://schemas.openxmlformats.org/presentationml/2006/main">
  <p:tag name="KSO_WM_SLIDE_BACKGROUND_TYPE" val="leftRigh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b68406c309e475193fe88ca006fde8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046bc209ad49eb9a5d3cd6ed1986a8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6f042fdf67ac419892c7721b37a3e0c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1e7088ae9a84056a9a6e1399db9021c"/>
  <p:tag name="KSO_WM_SLIDE_BACKGROUND_TYPE" val="topBottom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c9923c3ed01a4afcaf32f7ad3cd44d3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eeebb05e444670ada210c240d874b5"/>
  <p:tag name="KSO_WM_SLIDE_BACKGROUND_TYPE" val="topBot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40.xml><?xml version="1.0" encoding="utf-8"?>
<p:tagLst xmlns:p="http://schemas.openxmlformats.org/presentationml/2006/main">
  <p:tag name="KSO_WM_SLIDE_BACKGROUND_TYPE" val="topBottom"/>
</p:tagLst>
</file>

<file path=ppt/tags/tag141.xml><?xml version="1.0" encoding="utf-8"?>
<p:tagLst xmlns:p="http://schemas.openxmlformats.org/presentationml/2006/main">
  <p:tag name="KSO_WM_SLIDE_BACKGROUND_TYPE" val="topBottom"/>
</p:tagLst>
</file>

<file path=ppt/tags/tag142.xml><?xml version="1.0" encoding="utf-8"?>
<p:tagLst xmlns:p="http://schemas.openxmlformats.org/presentationml/2006/main">
  <p:tag name="KSO_WM_SLIDE_BACKGROUND_TYPE" val="topBottom"/>
</p:tagLst>
</file>

<file path=ppt/tags/tag143.xml><?xml version="1.0" encoding="utf-8"?>
<p:tagLst xmlns:p="http://schemas.openxmlformats.org/presentationml/2006/main">
  <p:tag name="KSO_WM_SLIDE_BACKGROUND_TYPE" val="topBottom"/>
</p:tagLst>
</file>

<file path=ppt/tags/tag144.xml><?xml version="1.0" encoding="utf-8"?>
<p:tagLst xmlns:p="http://schemas.openxmlformats.org/presentationml/2006/main">
  <p:tag name="KSO_WM_SLIDE_BACKGROUND_TYPE" val="topBottom"/>
</p:tagLst>
</file>

<file path=ppt/tags/tag145.xml><?xml version="1.0" encoding="utf-8"?>
<p:tagLst xmlns:p="http://schemas.openxmlformats.org/presentationml/2006/main">
  <p:tag name="KSO_WM_SLIDE_BACKGROUND_TYPE" val="topBottom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b355c4b4279045e3900ef122e4d0ed5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55caeb75ecc417da373df1a9cad0abf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7d9627bad804cc3b372e8fe4207c50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0446dbfcae04e239828bad220159254"/>
  <p:tag name="KSO_WM_SLIDE_BACKGROUND_TYPE" val="bottomTop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43f2fe1565714dd6bb870c4aac5f19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98dc90f7cd4ce2956df219680c583f"/>
  <p:tag name="KSO_WM_SLIDE_BACKGROUND_TYPE" val="bottomTop"/>
</p:tagLst>
</file>

<file path=ppt/tags/tag149.xml><?xml version="1.0" encoding="utf-8"?>
<p:tagLst xmlns:p="http://schemas.openxmlformats.org/presentationml/2006/main">
  <p:tag name="KSO_WM_SLIDE_BACKGROUND_TYPE" val="bottomTop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6b9452169fc242a2adb4b66478eba08b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a4ede97f8b9e4336a0ac0e2ba6819981"/>
</p:tagLst>
</file>

<file path=ppt/tags/tag150.xml><?xml version="1.0" encoding="utf-8"?>
<p:tagLst xmlns:p="http://schemas.openxmlformats.org/presentationml/2006/main">
  <p:tag name="KSO_WM_SLIDE_BACKGROUND_TYPE" val="bottomTop"/>
</p:tagLst>
</file>

<file path=ppt/tags/tag151.xml><?xml version="1.0" encoding="utf-8"?>
<p:tagLst xmlns:p="http://schemas.openxmlformats.org/presentationml/2006/main">
  <p:tag name="KSO_WM_SLIDE_BACKGROUND_TYPE" val="bottomTop"/>
</p:tagLst>
</file>

<file path=ppt/tags/tag152.xml><?xml version="1.0" encoding="utf-8"?>
<p:tagLst xmlns:p="http://schemas.openxmlformats.org/presentationml/2006/main">
  <p:tag name="KSO_WM_SLIDE_BACKGROUND_TYPE" val="bottomTop"/>
</p:tagLst>
</file>

<file path=ppt/tags/tag153.xml><?xml version="1.0" encoding="utf-8"?>
<p:tagLst xmlns:p="http://schemas.openxmlformats.org/presentationml/2006/main">
  <p:tag name="KSO_WM_SLIDE_BACKGROUND_TYPE" val="bottomTop"/>
</p:tagLst>
</file>

<file path=ppt/tags/tag154.xml><?xml version="1.0" encoding="utf-8"?>
<p:tagLst xmlns:p="http://schemas.openxmlformats.org/presentationml/2006/main">
  <p:tag name="KSO_WM_SLIDE_BACKGROUND_TYPE" val="bottomTop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1bc26acadab44ca6a2b9d5b1ba2427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130a19c00642aba3160ac773d23347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818208a7484b16a64b0f473b9fd5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d358246c084d3ab2c12e6e142c76a0"/>
  <p:tag name="KSO_WM_SLIDE_BACKGROUND_TYPE" val="navigation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bf49d1f3178849db889a3f84cc75b1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3cbdb30dbaa485cb9b593d1b542bb46"/>
  <p:tag name="KSO_WM_SLIDE_BACKGROUND_TYPE" val="navigation"/>
</p:tagLst>
</file>

<file path=ppt/tags/tag158.xml><?xml version="1.0" encoding="utf-8"?>
<p:tagLst xmlns:p="http://schemas.openxmlformats.org/presentationml/2006/main">
  <p:tag name="KSO_WM_SLIDE_BACKGROUND_TYPE" val="navigation"/>
</p:tagLst>
</file>

<file path=ppt/tags/tag159.xml><?xml version="1.0" encoding="utf-8"?>
<p:tagLst xmlns:p="http://schemas.openxmlformats.org/presentationml/2006/main">
  <p:tag name="KSO_WM_SLIDE_BACKGROUND_TYPE" val="navigation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c1d1fd80f741fa8ec8e70108fa4a6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61f099160d34cb8821b9bb6d83fbb6c"/>
</p:tagLst>
</file>

<file path=ppt/tags/tag160.xml><?xml version="1.0" encoding="utf-8"?>
<p:tagLst xmlns:p="http://schemas.openxmlformats.org/presentationml/2006/main">
  <p:tag name="KSO_WM_SLIDE_BACKGROUND_TYPE" val="navigation"/>
</p:tagLst>
</file>

<file path=ppt/tags/tag161.xml><?xml version="1.0" encoding="utf-8"?>
<p:tagLst xmlns:p="http://schemas.openxmlformats.org/presentationml/2006/main">
  <p:tag name="KSO_WM_SLIDE_BACKGROUND_TYPE" val="navigation"/>
</p:tagLst>
</file>

<file path=ppt/tags/tag162.xml><?xml version="1.0" encoding="utf-8"?>
<p:tagLst xmlns:p="http://schemas.openxmlformats.org/presentationml/2006/main">
  <p:tag name="KSO_WM_SLIDE_BACKGROUND_TYPE" val="navigation"/>
</p:tagLst>
</file>

<file path=ppt/tags/tag163.xml><?xml version="1.0" encoding="utf-8"?>
<p:tagLst xmlns:p="http://schemas.openxmlformats.org/presentationml/2006/main">
  <p:tag name="KSO_WM_SLIDE_BACKGROUND_TYPE" val="navigation"/>
</p:tagLst>
</file>

<file path=ppt/tags/tag164.xml><?xml version="1.0" encoding="utf-8"?>
<p:tagLst xmlns:p="http://schemas.openxmlformats.org/presentationml/2006/main">
  <p:tag name="KSO_WM_SLIDE_BACKGROUND_TYPE" val="navigation"/>
</p:tagLst>
</file>

<file path=ppt/tags/tag165.xml><?xml version="1.0" encoding="utf-8"?>
<p:tagLst xmlns:p="http://schemas.openxmlformats.org/presentationml/2006/main">
  <p:tag name="KSO_WM_SLIDE_BACKGROUND_TYPE" val="navigation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44b8b18de2c4ab4b3a0ad355d0948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a44b1eaa2f4e25bb6e562aacb16cdd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d01a3df57b460e83f1a669869686a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aa3dd335dc46a6a09565f3458d7ead"/>
  <p:tag name="KSO_WM_SLIDE_BACKGROUND_TYPE" val="belt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f03106e07b6c46fea893527c3f7488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f450bd121a14eafb73689bb9ce37f68"/>
  <p:tag name="KSO_WM_SLIDE_BACKGROUND_TYPE" val="belt"/>
</p:tagLst>
</file>

<file path=ppt/tags/tag169.xml><?xml version="1.0" encoding="utf-8"?>
<p:tagLst xmlns:p="http://schemas.openxmlformats.org/presentationml/2006/main">
  <p:tag name="KSO_WM_SLIDE_BACKGROUND_TYPE" val="belt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70.xml><?xml version="1.0" encoding="utf-8"?>
<p:tagLst xmlns:p="http://schemas.openxmlformats.org/presentationml/2006/main">
  <p:tag name="KSO_WM_SLIDE_BACKGROUND_TYPE" val="belt"/>
</p:tagLst>
</file>

<file path=ppt/tags/tag171.xml><?xml version="1.0" encoding="utf-8"?>
<p:tagLst xmlns:p="http://schemas.openxmlformats.org/presentationml/2006/main">
  <p:tag name="KSO_WM_SLIDE_BACKGROUND_TYPE" val="belt"/>
</p:tagLst>
</file>

<file path=ppt/tags/tag172.xml><?xml version="1.0" encoding="utf-8"?>
<p:tagLst xmlns:p="http://schemas.openxmlformats.org/presentationml/2006/main">
  <p:tag name="KSO_WM_SLIDE_BACKGROUND_TYPE" val="belt"/>
</p:tagLst>
</file>

<file path=ppt/tags/tag173.xml><?xml version="1.0" encoding="utf-8"?>
<p:tagLst xmlns:p="http://schemas.openxmlformats.org/presentationml/2006/main">
  <p:tag name="KSO_WM_SLIDE_BACKGROUND_TYPE" val="belt"/>
</p:tagLst>
</file>

<file path=ppt/tags/tag174.xml><?xml version="1.0" encoding="utf-8"?>
<p:tagLst xmlns:p="http://schemas.openxmlformats.org/presentationml/2006/main">
  <p:tag name="KSO_WM_TEMPLATE_CATEGORY" val="custom"/>
  <p:tag name="KSO_WM_TEMPLATE_INDEX" val="20204973"/>
</p:tagLst>
</file>

<file path=ppt/tags/tag175.xml><?xml version="1.0" encoding="utf-8"?>
<p:tagLst xmlns:p="http://schemas.openxmlformats.org/presentationml/2006/main">
  <p:tag name="KSO_WM_TEMPLATE_CATEGORY" val="custom"/>
  <p:tag name="KSO_WM_TEMPLATE_INDEX" val="20204973"/>
</p:tagLst>
</file>

<file path=ppt/tags/tag1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73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3236c23593f0412994a49a440d96ce5c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48;56;4"/>
  <p:tag name="KSO_WM_UNIT_BLOCK" val="0"/>
  <p:tag name="KSO_WM_UNIT_DEC_AREA_ID" val="485f20aac988428f836315e03a1a4d60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17ca7246ff8547bbbbdc7108b8a6845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49e0205fef1478f9ac4326aaf5f579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19efa605aeaf434c9d979c40b437b5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c9e7462d3a40e3b9b226d5d14c4675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a9c86af60f604e649374aa0f7500e8d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07d8cd83c949ed82e07cde858ef8bd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df2c97f841a4440f84884784a6aad4e1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883360ea5b24f8fad64debb6a1b8bb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6b9452169fc242a2adb4b66478eba08b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a4ede97f8b9e4336a0ac0e2ba681998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c1d1fd80f741fa8ec8e70108fa4a6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61f099160d34cb8821b9bb6d83fbb6c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3236c23593f0412994a49a440d96ce5c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9dde70ad0ee64597bc41c0568bc09591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e6212aac944844caaf2e1ef1b8fa1e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04.xml><?xml version="1.0" encoding="utf-8"?>
<p:tagLst xmlns:p="http://schemas.openxmlformats.org/presentationml/2006/main"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</p:tagLst>
</file>

<file path=ppt/tags/tag206.xml><?xml version="1.0" encoding="utf-8"?>
<p:tagLst xmlns:p="http://schemas.openxmlformats.org/presentationml/2006/main">
  <p:tag name="KSO_WM_SLIDE_BACKGROUND_TYPE" val="general"/>
</p:tagLst>
</file>

<file path=ppt/tags/tag207.xml><?xml version="1.0" encoding="utf-8"?>
<p:tagLst xmlns:p="http://schemas.openxmlformats.org/presentationml/2006/main">
  <p:tag name="KSO_WM_SLIDE_BACKGROUND_TYPE" val="general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06ad5ec1c3d54f1ebd9ec2bae17577a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e2e9fe9b1946058d9477684de978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48db66763baa4a7db2cd81dbfd63688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9df3a436cc145e681fa6f2d38729261"/>
  <p:tag name="KSO_WM_SLIDE_BACKGROUND_TYPE" val="fram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1624fae1b3bc4a9db4bff339c5d157b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78e4fe6da47419b56317cf50a0760"/>
  <p:tag name="KSO_WM_SLIDE_BACKGROUND_TYPE" val="frame"/>
</p:tagLst>
</file>

<file path=ppt/tags/tag211.xml><?xml version="1.0" encoding="utf-8"?>
<p:tagLst xmlns:p="http://schemas.openxmlformats.org/presentationml/2006/main">
  <p:tag name="KSO_WM_SLIDE_BACKGROUND_TYPE" val="frame"/>
</p:tagLst>
</file>

<file path=ppt/tags/tag212.xml><?xml version="1.0" encoding="utf-8"?>
<p:tagLst xmlns:p="http://schemas.openxmlformats.org/presentationml/2006/main">
  <p:tag name="KSO_WM_SLIDE_BACKGROUND_TYPE" val="frame"/>
</p:tagLst>
</file>

<file path=ppt/tags/tag213.xml><?xml version="1.0" encoding="utf-8"?>
<p:tagLst xmlns:p="http://schemas.openxmlformats.org/presentationml/2006/main">
  <p:tag name="KSO_WM_SLIDE_BACKGROUND_TYPE" val="frame"/>
</p:tagLst>
</file>

<file path=ppt/tags/tag214.xml><?xml version="1.0" encoding="utf-8"?>
<p:tagLst xmlns:p="http://schemas.openxmlformats.org/presentationml/2006/main">
  <p:tag name="KSO_WM_SLIDE_BACKGROUND_TYPE" val="frame"/>
</p:tagLst>
</file>

<file path=ppt/tags/tag215.xml><?xml version="1.0" encoding="utf-8"?>
<p:tagLst xmlns:p="http://schemas.openxmlformats.org/presentationml/2006/main">
  <p:tag name="KSO_WM_SLIDE_BACKGROUND_TYPE" val="frame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f91914cd964d4ecdbfa5ee3464b266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0b863bbc4841c5adc5d35e40e4d7f8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b21ac9adc11f4afabaf21b165593fd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cab039bb2c4ee3822af7f783d8eaf0"/>
  <p:tag name="KSO_WM_SLIDE_BACKGROUND_TYPE" val="leftRight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d4a77f0aee54009b9b05a66a884de3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c887b572e21473eb8f1ce5c18df8b7c"/>
  <p:tag name="KSO_WM_SLIDE_BACKGROUND_TYPE" val="leftRight"/>
</p:tagLst>
</file>

<file path=ppt/tags/tag219.xml><?xml version="1.0" encoding="utf-8"?>
<p:tagLst xmlns:p="http://schemas.openxmlformats.org/presentationml/2006/main">
  <p:tag name="KSO_WM_SLIDE_BACKGROUND_TYPE" val="leftRight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220.xml><?xml version="1.0" encoding="utf-8"?>
<p:tagLst xmlns:p="http://schemas.openxmlformats.org/presentationml/2006/main">
  <p:tag name="KSO_WM_SLIDE_BACKGROUND_TYPE" val="leftRight"/>
</p:tagLst>
</file>

<file path=ppt/tags/tag221.xml><?xml version="1.0" encoding="utf-8"?>
<p:tagLst xmlns:p="http://schemas.openxmlformats.org/presentationml/2006/main">
  <p:tag name="KSO_WM_SLIDE_BACKGROUND_TYPE" val="leftRight"/>
</p:tagLst>
</file>

<file path=ppt/tags/tag222.xml><?xml version="1.0" encoding="utf-8"?>
<p:tagLst xmlns:p="http://schemas.openxmlformats.org/presentationml/2006/main">
  <p:tag name="KSO_WM_SLIDE_BACKGROUND_TYPE" val="leftRight"/>
</p:tagLst>
</file>

<file path=ppt/tags/tag223.xml><?xml version="1.0" encoding="utf-8"?>
<p:tagLst xmlns:p="http://schemas.openxmlformats.org/presentationml/2006/main">
  <p:tag name="KSO_WM_SLIDE_BACKGROUND_TYPE" val="leftRight"/>
</p:tagLst>
</file>

<file path=ppt/tags/tag224.xml><?xml version="1.0" encoding="utf-8"?>
<p:tagLst xmlns:p="http://schemas.openxmlformats.org/presentationml/2006/main">
  <p:tag name="KSO_WM_SLIDE_BACKGROUND_TYPE" val="leftRight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b68406c309e475193fe88ca006fde8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046bc209ad49eb9a5d3cd6ed1986a8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6f042fdf67ac419892c7721b37a3e0c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1e7088ae9a84056a9a6e1399db9021c"/>
  <p:tag name="KSO_WM_SLIDE_BACKGROUND_TYPE" val="topBottom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c9923c3ed01a4afcaf32f7ad3cd44d3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eeebb05e444670ada210c240d874b5"/>
  <p:tag name="KSO_WM_SLIDE_BACKGROUND_TYPE" val="topBottom"/>
</p:tagLst>
</file>

<file path=ppt/tags/tag228.xml><?xml version="1.0" encoding="utf-8"?>
<p:tagLst xmlns:p="http://schemas.openxmlformats.org/presentationml/2006/main">
  <p:tag name="KSO_WM_SLIDE_BACKGROUND_TYPE" val="topBottom"/>
</p:tagLst>
</file>

<file path=ppt/tags/tag229.xml><?xml version="1.0" encoding="utf-8"?>
<p:tagLst xmlns:p="http://schemas.openxmlformats.org/presentationml/2006/main">
  <p:tag name="KSO_WM_SLIDE_BACKGROUND_TYPE" val="topBot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230.xml><?xml version="1.0" encoding="utf-8"?>
<p:tagLst xmlns:p="http://schemas.openxmlformats.org/presentationml/2006/main">
  <p:tag name="KSO_WM_SLIDE_BACKGROUND_TYPE" val="topBottom"/>
</p:tagLst>
</file>

<file path=ppt/tags/tag231.xml><?xml version="1.0" encoding="utf-8"?>
<p:tagLst xmlns:p="http://schemas.openxmlformats.org/presentationml/2006/main">
  <p:tag name="KSO_WM_SLIDE_BACKGROUND_TYPE" val="topBottom"/>
</p:tagLst>
</file>

<file path=ppt/tags/tag232.xml><?xml version="1.0" encoding="utf-8"?>
<p:tagLst xmlns:p="http://schemas.openxmlformats.org/presentationml/2006/main">
  <p:tag name="KSO_WM_SLIDE_BACKGROUND_TYPE" val="topBottom"/>
</p:tagLst>
</file>

<file path=ppt/tags/tag233.xml><?xml version="1.0" encoding="utf-8"?>
<p:tagLst xmlns:p="http://schemas.openxmlformats.org/presentationml/2006/main">
  <p:tag name="KSO_WM_SLIDE_BACKGROUND_TYPE" val="topBottom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b355c4b4279045e3900ef122e4d0ed5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55caeb75ecc417da373df1a9cad0abf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7d9627bad804cc3b372e8fe4207c50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0446dbfcae04e239828bad220159254"/>
  <p:tag name="KSO_WM_SLIDE_BACKGROUND_TYPE" val="bottomTop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43f2fe1565714dd6bb870c4aac5f19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98dc90f7cd4ce2956df219680c583f"/>
  <p:tag name="KSO_WM_SLIDE_BACKGROUND_TYPE" val="bottomTop"/>
</p:tagLst>
</file>

<file path=ppt/tags/tag237.xml><?xml version="1.0" encoding="utf-8"?>
<p:tagLst xmlns:p="http://schemas.openxmlformats.org/presentationml/2006/main">
  <p:tag name="KSO_WM_SLIDE_BACKGROUND_TYPE" val="bottomTop"/>
</p:tagLst>
</file>

<file path=ppt/tags/tag238.xml><?xml version="1.0" encoding="utf-8"?>
<p:tagLst xmlns:p="http://schemas.openxmlformats.org/presentationml/2006/main">
  <p:tag name="KSO_WM_SLIDE_BACKGROUND_TYPE" val="bottomTop"/>
</p:tagLst>
</file>

<file path=ppt/tags/tag239.xml><?xml version="1.0" encoding="utf-8"?>
<p:tagLst xmlns:p="http://schemas.openxmlformats.org/presentationml/2006/main">
  <p:tag name="KSO_WM_SLIDE_BACKGROUND_TYPE" val="bottomTop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9dde70ad0ee64597bc41c0568bc09591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40.xml><?xml version="1.0" encoding="utf-8"?>
<p:tagLst xmlns:p="http://schemas.openxmlformats.org/presentationml/2006/main">
  <p:tag name="KSO_WM_SLIDE_BACKGROUND_TYPE" val="bottomTop"/>
</p:tagLst>
</file>

<file path=ppt/tags/tag241.xml><?xml version="1.0" encoding="utf-8"?>
<p:tagLst xmlns:p="http://schemas.openxmlformats.org/presentationml/2006/main">
  <p:tag name="KSO_WM_SLIDE_BACKGROUND_TYPE" val="bottomTop"/>
</p:tagLst>
</file>

<file path=ppt/tags/tag242.xml><?xml version="1.0" encoding="utf-8"?>
<p:tagLst xmlns:p="http://schemas.openxmlformats.org/presentationml/2006/main">
  <p:tag name="KSO_WM_SLIDE_BACKGROUND_TYPE" val="bottomTop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1bc26acadab44ca6a2b9d5b1ba2427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130a19c00642aba3160ac773d23347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818208a7484b16a64b0f473b9fd5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d358246c084d3ab2c12e6e142c76a0"/>
  <p:tag name="KSO_WM_SLIDE_BACKGROUND_TYPE" val="navigation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bf49d1f3178849db889a3f84cc75b1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3cbdb30dbaa485cb9b593d1b542bb46"/>
  <p:tag name="KSO_WM_SLIDE_BACKGROUND_TYPE" val="navigation"/>
</p:tagLst>
</file>

<file path=ppt/tags/tag246.xml><?xml version="1.0" encoding="utf-8"?>
<p:tagLst xmlns:p="http://schemas.openxmlformats.org/presentationml/2006/main">
  <p:tag name="KSO_WM_SLIDE_BACKGROUND_TYPE" val="navigation"/>
</p:tagLst>
</file>

<file path=ppt/tags/tag247.xml><?xml version="1.0" encoding="utf-8"?>
<p:tagLst xmlns:p="http://schemas.openxmlformats.org/presentationml/2006/main">
  <p:tag name="KSO_WM_SLIDE_BACKGROUND_TYPE" val="navigation"/>
</p:tagLst>
</file>

<file path=ppt/tags/tag248.xml><?xml version="1.0" encoding="utf-8"?>
<p:tagLst xmlns:p="http://schemas.openxmlformats.org/presentationml/2006/main">
  <p:tag name="KSO_WM_SLIDE_BACKGROUND_TYPE" val="navigation"/>
</p:tagLst>
</file>

<file path=ppt/tags/tag249.xml><?xml version="1.0" encoding="utf-8"?>
<p:tagLst xmlns:p="http://schemas.openxmlformats.org/presentationml/2006/main">
  <p:tag name="KSO_WM_SLIDE_BACKGROUND_TYPE" val="navigation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e6212aac944844caaf2e1ef1b8fa1e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50.xml><?xml version="1.0" encoding="utf-8"?>
<p:tagLst xmlns:p="http://schemas.openxmlformats.org/presentationml/2006/main">
  <p:tag name="KSO_WM_SLIDE_BACKGROUND_TYPE" val="navigation"/>
</p:tagLst>
</file>

<file path=ppt/tags/tag251.xml><?xml version="1.0" encoding="utf-8"?>
<p:tagLst xmlns:p="http://schemas.openxmlformats.org/presentationml/2006/main">
  <p:tag name="KSO_WM_SLIDE_BACKGROUND_TYPE" val="navigation"/>
</p:tagLst>
</file>

<file path=ppt/tags/tag252.xml><?xml version="1.0" encoding="utf-8"?>
<p:tagLst xmlns:p="http://schemas.openxmlformats.org/presentationml/2006/main">
  <p:tag name="KSO_WM_SLIDE_BACKGROUND_TYPE" val="navigation"/>
</p:tagLst>
</file>

<file path=ppt/tags/tag253.xml><?xml version="1.0" encoding="utf-8"?>
<p:tagLst xmlns:p="http://schemas.openxmlformats.org/presentationml/2006/main">
  <p:tag name="KSO_WM_SLIDE_BACKGROUND_TYPE" val="navigation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44b8b18de2c4ab4b3a0ad355d0948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a44b1eaa2f4e25bb6e562aacb16cdd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d01a3df57b460e83f1a669869686a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aa3dd335dc46a6a09565f3458d7ead"/>
  <p:tag name="KSO_WM_SLIDE_BACKGROUND_TYPE" val="belt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f03106e07b6c46fea893527c3f7488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f450bd121a14eafb73689bb9ce37f68"/>
  <p:tag name="KSO_WM_SLIDE_BACKGROUND_TYPE" val="belt"/>
</p:tagLst>
</file>

<file path=ppt/tags/tag257.xml><?xml version="1.0" encoding="utf-8"?>
<p:tagLst xmlns:p="http://schemas.openxmlformats.org/presentationml/2006/main">
  <p:tag name="KSO_WM_SLIDE_BACKGROUND_TYPE" val="belt"/>
</p:tagLst>
</file>

<file path=ppt/tags/tag258.xml><?xml version="1.0" encoding="utf-8"?>
<p:tagLst xmlns:p="http://schemas.openxmlformats.org/presentationml/2006/main">
  <p:tag name="KSO_WM_SLIDE_BACKGROUND_TYPE" val="belt"/>
</p:tagLst>
</file>

<file path=ppt/tags/tag259.xml><?xml version="1.0" encoding="utf-8"?>
<p:tagLst xmlns:p="http://schemas.openxmlformats.org/presentationml/2006/main">
  <p:tag name="KSO_WM_SLIDE_BACKGROUND_TYPE" val="belt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60.xml><?xml version="1.0" encoding="utf-8"?>
<p:tagLst xmlns:p="http://schemas.openxmlformats.org/presentationml/2006/main">
  <p:tag name="KSO_WM_SLIDE_BACKGROUND_TYPE" val="belt"/>
</p:tagLst>
</file>

<file path=ppt/tags/tag261.xml><?xml version="1.0" encoding="utf-8"?>
<p:tagLst xmlns:p="http://schemas.openxmlformats.org/presentationml/2006/main">
  <p:tag name="KSO_WM_SLIDE_BACKGROUND_TYPE" val="belt"/>
</p:tagLst>
</file>

<file path=ppt/tags/tag262.xml><?xml version="1.0" encoding="utf-8"?>
<p:tagLst xmlns:p="http://schemas.openxmlformats.org/presentationml/2006/main">
  <p:tag name="KSO_WM_TEMPLATE_CATEGORY" val="custom"/>
  <p:tag name="KSO_WM_TEMPLATE_INDEX" val="20204973"/>
</p:tagLst>
</file>

<file path=ppt/tags/tag263.xml><?xml version="1.0" encoding="utf-8"?>
<p:tagLst xmlns:p="http://schemas.openxmlformats.org/presentationml/2006/main">
  <p:tag name="KSO_WM_TEMPLATE_CATEGORY" val="custom"/>
  <p:tag name="KSO_WM_TEMPLATE_INDEX" val="20204973"/>
</p:tagLst>
</file>

<file path=ppt/tags/tag2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73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973_1*i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c994da04655344f5bd71f5ee9254ea8d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ac58a81e2a054aa38283207c6fe9cec9&quot;,&quot;X&quot;:{&quot;Pos&quot;:1},&quot;Y&quot;:{&quot;Pos&quot;:1}},&quot;whChangeMode&quot;:0}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dd0cc65ef28b44a2b8833041b5b639f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5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3236c23593f0412994a49a440d96ce5c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35"/>
  <p:tag name="KSO_WM_UNIT_TEXT_FILL_FORE_SCHEMECOLOR_INDEX" val="13"/>
  <p:tag name="KSO_WM_UNIT_TEXT_FILL_TYPE" val="1"/>
  <p:tag name="KSO_WM_UNIT_SMARTLAYOUT_COMPRESS_INFO" val="{&#10;    &quot;id&quot;: &quot;2020-11-04T10:22:38&quot;,&#10;    &quot;max&quot;: 0,&#10;    &quot;topChanged&quot;: 0&#10;}&#10;"/>
  <p:tag name="KSO_WM_UNIT_LAST_MAX_FONTSIZE" val="480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48;56;4"/>
  <p:tag name="KSO_WM_UNIT_BLOCK" val="0"/>
  <p:tag name="KSO_WM_UNIT_DEC_AREA_ID" val="485f20aac988428f836315e03a1a4d60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11-04T10:22:38&quot;,&#10;    &quot;max&quot;: 2.1076202358472074e-05,&#10;    &quot;parentMax&quot;: {&#10;        &quot;max&quot;: 7.4769291338582775&#10;    },&#10;    &quot;topChanged&quot;: 1.99253352661799e-05&#10;}&#10;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973_1*i*2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24;44;4"/>
  <p:tag name="KSO_WM_UNIT_BLOCK" val="0"/>
  <p:tag name="KSO_WM_UNIT_SM_LIMIT_TYPE" val="2"/>
  <p:tag name="KSO_WM_UNIT_DEC_AREA_ID" val="ac58a81e2a054aa38283207c6fe9cec9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485f20aac988428f836315e03a1a4d60;3236c23593f0412994a49a440d96ce5c&quot;,&quot;X&quot;:{&quot;Pos&quot;:0},&quot;Y&quot;:{&quot;Pos&quot;:0}},&quot;whChangeMode&quot;:0}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dd0cc65ef28b44a2b8833041b5b639fa"/>
  <p:tag name="KSO_WM_UNIT_TEXT_FILL_FORE_SCHEMECOLOR_INDEX_BRIGHTNESS" val="0"/>
  <p:tag name="KSO_WM_UNIT_TEXT_FILL_FORE_SCHEMECOLOR_INDEX" val="14"/>
  <p:tag name="KSO_WM_UNIT_TEXT_FILL_TYPE" val="1"/>
  <p:tag name="KSO_WM_UNIT_VALUE" val="5"/>
</p:tagLst>
</file>

<file path=ppt/tags/tag269.xml><?xml version="1.0" encoding="utf-8"?>
<p:tagLst xmlns:p="http://schemas.openxmlformats.org/presentationml/2006/main">
  <p:tag name="KSO_WM_CHIP_INFOS" val="{&quot;layout_type&quot;:&quot;forleft&quot;,&quot;slide_type&quot;:[&quot;title&quot;],&quot;aspect_ratio&quot;:&quot;16:9&quot;}"/>
  <p:tag name="KSO_WM_CHIP_XID" val="5ebe041a0ac41c4a0a52557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973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380*460"/>
  <p:tag name="KSO_WM_SLIDE_POSITION" val="60*39"/>
  <p:tag name="KSO_WM_TAG_VERSION" val="1.0"/>
  <p:tag name="KSO_WM_BEAUTIFY_FLAG" val="#wm#"/>
  <p:tag name="KSO_WM_TEMPLATE_CATEGORY" val="custom"/>
  <p:tag name="KSO_WM_TEMPLATE_INDEX" val="20204973"/>
  <p:tag name="KSO_WM_SLIDE_LAYOUT" val="a_b"/>
  <p:tag name="KSO_WM_SLIDE_LAYOUT_CNT" val="1_1"/>
  <p:tag name="KSO_WM_CHIP_GROUPID" val="5ebf6661ddc3daf3fef3f760"/>
  <p:tag name="KSO_WM_SLIDE_LAYOUT_INFO" val="{&quot;id&quot;:&quot;2020-11-04T10:22:38&quot;,&quot;maxSize&quot;:{&quot;size1&quot;:63.41043882016782},&quot;minSize&quot;:{&quot;size1&quot;:51.91043882016782},&quot;normalSize&quot;:{&quot;size1&quot;:59.295055326437875},&quot;subLayout&quot;:[{&quot;id&quot;:&quot;2020-11-04T10:22:38&quot;,&quot;margin&quot;:{&quot;bottom&quot;:0.20284411311149597,&quot;left&quot;:3.3866944313049316,&quot;right&quot;:17.074310302734375,&quot;top&quot;:8.548385620117188},&quot;type&quot;:0},{&quot;id&quot;:&quot;2020-11-04T10:22:38&quot;,&quot;margin&quot;:{&quot;bottom&quot;:6.465121746063232,&quot;left&quot;:3.3866944313049316,&quot;right&quot;:17.074310302734375,&quot;top&quot;:0.24671435356140137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a2106058547e52881e3929"/>
  <p:tag name="KSO_WM_TEMPLATE_ASSEMBLE_GROUPID" val="5fa11d2ca8fc48be808123de"/>
  <p:tag name="KSO_WM_TEMPLATE_THUMBS_INDEX" val="1、2、3、4、7、3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973_5*i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bb1a5d513ac4f4eafe7c5955760752c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1d44f8ebb198489295590e021527e587&quot;,&quot;X&quot;:{&quot;Pos&quot;:0},&quot;Y&quot;:{&quot;Pos&quot;:2}}}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6ec5e5b70f9c40d1bf15bb4e52ecb5e3"/>
  <p:tag name="KSO_WM_UNIT_LINE_FORE_SCHEMECOLOR_INDEX_BRIGHTNESS" val="-0.25"/>
  <p:tag name="KSO_WM_UNIT_LINE_FORE_SCHEMECOLOR_INDEX" val="14"/>
  <p:tag name="KSO_WM_UNIT_LINE_FILL_TYPE" val="2"/>
</p:tagLst>
</file>

<file path=ppt/tags/tag27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5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BLOCK" val="0"/>
  <p:tag name="KSO_WM_UNIT_DEC_AREA_ID" val="1d44f8ebb198489295590e021527e587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6ec5e5b70f9c40d1bf15bb4e52ecb5e3"/>
  <p:tag name="KSO_WM_UNIT_TEXT_FILL_FORE_SCHEMECOLOR_INDEX_BRIGHTNESS" val="0.15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i*1_1"/>
  <p:tag name="KSO_WM_TEMPLATE_CATEGORY" val="custom"/>
  <p:tag name="KSO_WM_TEMPLATE_INDEX" val="20204973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CHIP_GROUPID" val="5f7087080ff15d9a40ebdc94"/>
  <p:tag name="KSO_WM_CHIP_XID" val="5f7087080ff15d9a40ebdc98"/>
  <p:tag name="KSO_WM_UNIT_DEC_AREA_ID" val="c823c497cc8546d5abb0451d9ff14d9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1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8"/>
  <p:tag name="KSO_WM_UNIT_DEC_AREA_ID" val="c74ff533efe84f2a90b852bdca6e7670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2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8"/>
  <p:tag name="KSO_WM_UNIT_DEC_AREA_ID" val="9f2d130c576849bd9b712de525847167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3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8"/>
  <p:tag name="KSO_WM_UNIT_DEC_AREA_ID" val="0ab628a0efbb4e51a66c2c3693f43f8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1_2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8"/>
  <p:tag name="KSO_WM_UNIT_DEC_AREA_ID" val="cc293afa185a42a6aada1002faae22f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2_2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8"/>
  <p:tag name="KSO_WM_UNIT_DEC_AREA_ID" val="55d452b61fe34f5dbf2aca64691b4f2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3_2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8"/>
  <p:tag name="KSO_WM_UNIT_DEC_AREA_ID" val="7ef1d5f78cdc416cb7f512fc7b47dee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f*1_1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在此输入你想要阐述的观点。"/>
  <p:tag name="KSO_WM_UNIT_VALUE" val="18"/>
  <p:tag name="KSO_WM_CHIP_GROUPID" val="5f7087080ff15d9a40ebdc94"/>
  <p:tag name="KSO_WM_CHIP_XID" val="5f7087080ff15d9a40ebdc98"/>
  <p:tag name="KSO_WM_UNIT_DEC_AREA_ID" val="ecf7c3baa4934d0e8e675c6b15ce9f2b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f*1_2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在此输入你想要阐述的观点。"/>
  <p:tag name="KSO_WM_UNIT_VALUE" val="18"/>
  <p:tag name="KSO_WM_CHIP_GROUPID" val="5f7087080ff15d9a40ebdc94"/>
  <p:tag name="KSO_WM_CHIP_XID" val="5f7087080ff15d9a40ebdc98"/>
  <p:tag name="KSO_WM_UNIT_DEC_AREA_ID" val="cb6689560f0242de830344caf45121dc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f*1_3_1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在此输入你想要阐述的观点。"/>
  <p:tag name="KSO_WM_UNIT_VALUE" val="18"/>
  <p:tag name="KSO_WM_CHIP_GROUPID" val="5f7087080ff15d9a40ebdc94"/>
  <p:tag name="KSO_WM_CHIP_XID" val="5f7087080ff15d9a40ebdc98"/>
  <p:tag name="KSO_WM_UNIT_DEC_AREA_ID" val="4e04aaacbcb84d6f984fd548cba43927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3_5*l_h_i*1_5_2"/>
  <p:tag name="KSO_WM_TEMPLATE_CATEGORY" val="custom"/>
  <p:tag name="KSO_WM_TEMPLATE_INDEX" val="202049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5_2"/>
  <p:tag name="KSO_WM_CHIP_GROUPID" val="5f7087080ff15d9a40ebdc94"/>
  <p:tag name="KSO_WM_CHIP_XID" val="5f7087080ff15d9a40ebdc98"/>
  <p:tag name="KSO_WM_UNIT_DEC_AREA_ID" val="2535b7560fd749d3a86c453147bf4fc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f3e2620fc31741fe967d6c57a97449a3"/>
  <p:tag name="KSO_WM_UNIT_TEXT_FILL_FORE_SCHEMECOLOR_INDEX_BRIGHTNESS" val="0.25"/>
  <p:tag name="KSO_WM_UNIT_TEXT_FILL_FORE_SCHEMECOLOR_INDEX" val="13"/>
  <p:tag name="KSO_WM_UNIT_TEXT_FILL_TYPE" val="1"/>
  <p:tag name="KSO_WM_UNIT_VALUE" val="18"/>
  <p:tag name="KSO_WM_UNIT_USESOURCEFORMAT_APPLY" val="1"/>
  <p:tag name="KSO_WM_DIAGRAM_VIRTUALLY_FRAME" val="{&quot;height&quot;:315.04999999999995,&quot;left&quot;:408.0032283464567,&quot;top&quot;:143.8644881889764,&quot;width&quot;:344.25}"/>
</p:tagLst>
</file>

<file path=ppt/tags/tag283.xml><?xml version="1.0" encoding="utf-8"?>
<p:tagLst xmlns:p="http://schemas.openxmlformats.org/presentationml/2006/main">
  <p:tag name="KSO_WM_CHIP_INFOS" val="{&quot;layout_type&quot;:&quot;forright1&quot;,&quot;slide_type&quot;:[&quot;contents&quot;],&quot;aspect_ratio&quot;:&quot;16:9&quot;}"/>
  <p:tag name="KSO_WM_CHIP_XID" val="5ebe041a0ac41c4a0a525582"/>
  <p:tag name="KSO_WM_CHIP_FILLPROP" val="[[{&quot;fill_id&quot;:&quot;dfc69a30630540528897bf74acf33a16&quot;,&quot;fill_align&quot;:&quot;lm&quot;,&quot;text_align&quot;:&quot;l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cm&quot;,&quot;text_align&quot;:&quot;lm&quot;,&quot;text_direction&quot;:&quot;horizontal&quot;,&quot;chip_types&quot;:[&quot;diagram&quot;]}]]"/>
  <p:tag name="KSO_WM_SLIDE_ID" val="custom20204973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SLIDE_SIZE" val="396*384"/>
  <p:tag name="KSO_WM_SLIDE_POSITION" val="442*36"/>
  <p:tag name="KSO_WM_TAG_VERSION" val="1.0"/>
  <p:tag name="KSO_WM_BEAUTIFY_FLAG" val="#wm#"/>
  <p:tag name="KSO_WM_TEMPLATE_CATEGORY" val="custom"/>
  <p:tag name="KSO_WM_TEMPLATE_INDEX" val="20204973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a2106058547e52881e393b"/>
  <p:tag name="KSO_WM_TEMPLATE_ASSEMBLE_GROUPID" val="5fa11d2ca8fc48be808123de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8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2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8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SLIDE_BACKGROUND_TYPE" val="general"/>
</p:tagLst>
</file>

<file path=ppt/tags/tag29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SLIDE_BACKGROUND_TYPE" val="general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98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48;56;4"/>
  <p:tag name="KSO_WM_UNIT_BLOCK" val="0"/>
  <p:tag name="KSO_WM_UNIT_DEC_AREA_ID" val="485f20aac988428f836315e03a1a4d60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0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0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SLIDE_BACKGROUND_TYPE" val="general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11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3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1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06ad5ec1c3d54f1ebd9ec2bae17577a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e2e9fe9b1946058d9477684de978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48db66763baa4a7db2cd81dbfd63688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9df3a436cc145e681fa6f2d38729261"/>
  <p:tag name="KSO_WM_SLIDE_BACKGROUND_TYPE" val="frame"/>
</p:tagLst>
</file>

<file path=ppt/tags/tag3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SLIDE_BACKGROUND_TYPE" val="general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1624fae1b3bc4a9db4bff339c5d157b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78e4fe6da47419b56317cf50a0760"/>
  <p:tag name="KSO_WM_SLIDE_BACKGROUND_TYPE" val="frame"/>
</p:tagLst>
</file>

<file path=ppt/tags/tag34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4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SLIDE_BACKGROUND_TYPE" val="frame"/>
</p:tagLst>
</file>

<file path=ppt/tags/tag3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3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SLIDE_BACKGROUND_TYPE" val="general"/>
</p:tagLst>
</file>

<file path=ppt/tags/tag36.xml><?xml version="1.0" encoding="utf-8"?>
<p:tagLst xmlns:p="http://schemas.openxmlformats.org/presentationml/2006/main">
  <p:tag name="KSO_WM_SLIDE_BACKGROUND_TYPE" val="frame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SLIDE_BACKGROUND_TYPE" val="frame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SLIDE_BACKGROUND_TYPE" val="general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8.xml><?xml version="1.0" encoding="utf-8"?>
<p:tagLst xmlns:p="http://schemas.openxmlformats.org/presentationml/2006/main">
  <p:tag name="KSO_WM_SLIDE_BACKGROUND_TYPE" val="frame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8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SLIDE_BACKGROUND_TYPE" val="general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9.xml><?xml version="1.0" encoding="utf-8"?>
<p:tagLst xmlns:p="http://schemas.openxmlformats.org/presentationml/2006/main">
  <p:tag name="KSO_WM_SLIDE_BACKGROUND_TYPE" val="frame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91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39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9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SLIDE_BACKGROUND_TYPE" val="general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9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f91914cd964d4ecdbfa5ee3464b266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0b863bbc4841c5adc5d35e40e4d7f8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0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0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0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0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0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b21ac9adc11f4afabaf21b165593fd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cab039bb2c4ee3822af7f783d8eaf0"/>
  <p:tag name="KSO_WM_SLIDE_BACKGROUND_TYPE" val="leftRight"/>
</p:tagLst>
</file>

<file path=ppt/tags/tag4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1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15.xml><?xml version="1.0" encoding="utf-8"?>
<p:tagLst xmlns:p="http://schemas.openxmlformats.org/presentationml/2006/main">
  <p:tag name="KSO_WM_SLIDE_BACKGROUND_TYPE" val="general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</p:tagLst>
</file>

<file path=ppt/tags/tag41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d4a77f0aee54009b9b05a66a884de3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c887b572e21473eb8f1ce5c18df8b7c"/>
  <p:tag name="KSO_WM_SLIDE_BACKGROUND_TYPE" val="leftRight"/>
</p:tagLst>
</file>

<file path=ppt/tags/tag4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2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4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2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4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</p:tagLst>
</file>

<file path=ppt/tags/tag426.xml><?xml version="1.0" encoding="utf-8"?>
<p:tagLst xmlns:p="http://schemas.openxmlformats.org/presentationml/2006/main">
  <p:tag name="KSO_WM_SLIDE_BACKGROUND_TYPE" val="general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29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3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3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3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3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3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4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4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50.xml><?xml version="1.0" encoding="utf-8"?>
<p:tagLst xmlns:p="http://schemas.openxmlformats.org/presentationml/2006/main">
  <p:tag name="KSO_WM_SLIDE_BACKGROUND_TYPE" val="general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53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</p:tagLst>
</file>

<file path=ppt/tags/tag45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5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5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6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6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6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6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6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6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6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7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7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7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7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7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7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77.xml><?xml version="1.0" encoding="utf-8"?>
<p:tagLst xmlns:p="http://schemas.openxmlformats.org/presentationml/2006/main">
  <p:tag name="KSO_WM_SLIDE_BACKGROUND_TYPE" val="general"/>
</p:tagLst>
</file>

<file path=ppt/tags/tag47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39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e6212aac944844caaf2e1ef1b8fa1e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15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3"/>
  <p:tag name="KSO_WM_CHIP_INFOS" val="{&quot;layout_type&quot;:&quot;forleft&quot;,&quot;slide_type&quot;:[&quot;endPage&quot;],&quot;aspect_ratio&quot;:&quot;16:9&quot;}"/>
  <p:tag name="KSO_WM_CHIP_XID" val="5ec34a930ac41c4a0a525d3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973_39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9"/>
  <p:tag name="KSO_WM_SLIDE_SIZE" val="380*460"/>
  <p:tag name="KSO_WM_SLIDE_POSITION" val="60*3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11-04T10:22:44&quot;,&quot;maxSize&quot;:{&quot;size1&quot;:56.5262289541739},&quot;minSize&quot;:{&quot;size1&quot;:38.3262289541739},&quot;normalSize&quot;:{&quot;size1&quot;:46.3262289541739},&quot;subLayout&quot;:[{&quot;id&quot;:&quot;2020-11-04T10:22:44&quot;,&quot;margin&quot;:{&quot;bottom&quot;:0.20371492207050323,&quot;left&quot;:2.1166832447052,&quot;right&quot;:18.344324111938477,&quot;top&quot;:6.842560291290283},&quot;type&quot;:0},{&quot;id&quot;:&quot;2020-11-04T10:22:44&quot;,&quot;margin&quot;:{&quot;bottom&quot;:6.8425822257995605,&quot;left&quot;:2.1166832447052,&quot;right&quot;:18.344324111938477,&quot;top&quot;:0.2196183204650879},&quot;type&quot;:0}],&quot;type&quot;:0}"/>
  <p:tag name="KSO_WM_SLIDE_BK_DARK_LIGHT" val="2"/>
  <p:tag name="KSO_WM_SLIDE_BACKGROUND_TYPE" val="general"/>
  <p:tag name="KSO_WM_SLIDE_SUPPORT_FEATURE_TYPE" val="0"/>
  <p:tag name="KSO_WM_TEMPLATE_ASSEMBLE_XID" val="5fa2106058547e52881e3936"/>
  <p:tag name="KSO_WM_TEMPLATE_ASSEMBLE_GROUPID" val="5fa11d2ca8fc48be808123de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b68406c309e475193fe88ca006fde8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046bc209ad49eb9a5d3cd6ed1986a8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6f042fdf67ac419892c7721b37a3e0c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1e7088ae9a84056a9a6e1399db9021c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c9923c3ed01a4afcaf32f7ad3cd44d3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eeebb05e444670ada210c240d874b5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b355c4b4279045e3900ef122e4d0ed5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55caeb75ecc417da373df1a9cad0abf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7d9627bad804cc3b372e8fe4207c50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0446dbfcae04e239828bad220159254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17ca7246ff8547bbbbdc7108b8a6845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49e0205fef1478f9ac4326aaf5f579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43f2fe1565714dd6bb870c4aac5f19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98dc90f7cd4ce2956df219680c583f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1bc26acadab44ca6a2b9d5b1ba2427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130a19c00642aba3160ac773d23347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818208a7484b16a64b0f473b9fd5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d358246c084d3ab2c12e6e142c76a0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bf49d1f3178849db889a3f84cc75b1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3cbdb30dbaa485cb9b593d1b542bb46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19efa605aeaf434c9d979c40b437b5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c9e7462d3a40e3b9b226d5d14c4675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44b8b18de2c4ab4b3a0ad355d0948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a44b1eaa2f4e25bb6e562aacb16cdd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d01a3df57b460e83f1a669869686a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aa3dd335dc46a6a09565f3458d7ead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a9c86af60f604e649374aa0f7500e8d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07d8cd83c949ed82e07cde858ef8bd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f03106e07b6c46fea893527c3f7488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f450bd121a14eafb73689bb9ce37f68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04973"/>
</p:tagLst>
</file>

<file path=ppt/tags/tag87.xml><?xml version="1.0" encoding="utf-8"?>
<p:tagLst xmlns:p="http://schemas.openxmlformats.org/presentationml/2006/main">
  <p:tag name="KSO_WM_TEMPLATE_CATEGORY" val="custom"/>
  <p:tag name="KSO_WM_TEMPLATE_INDEX" val="20204973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73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df2c97f841a4440f84884784a6aad4e1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3236c23593f0412994a49a440d96ce5c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48;56;4"/>
  <p:tag name="KSO_WM_UNIT_BLOCK" val="0"/>
  <p:tag name="KSO_WM_UNIT_DEC_AREA_ID" val="485f20aac988428f836315e03a1a4d60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17ca7246ff8547bbbbdc7108b8a6845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49e0205fef1478f9ac4326aaf5f579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19efa605aeaf434c9d979c40b437b5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c9e7462d3a40e3b9b226d5d14c467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a9c86af60f604e649374aa0f7500e8d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07d8cd83c949ed82e07cde858ef8bd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df2c97f841a4440f84884784a6aad4e1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883360ea5b24f8fad64debb6a1b8bb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CBE2F6"/>
      </a:dk2>
      <a:lt2>
        <a:srgbClr val="E4F0FB"/>
      </a:lt2>
      <a:accent1>
        <a:srgbClr val="157FD9"/>
      </a:accent1>
      <a:accent2>
        <a:srgbClr val="00808B"/>
      </a:accent2>
      <a:accent3>
        <a:srgbClr val="0E7333"/>
      </a:accent3>
      <a:accent4>
        <a:srgbClr val="465A0A"/>
      </a:accent4>
      <a:accent5>
        <a:srgbClr val="983505"/>
      </a:accent5>
      <a:accent6>
        <a:srgbClr val="D81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CBE2F6"/>
      </a:dk2>
      <a:lt2>
        <a:srgbClr val="E4F0FB"/>
      </a:lt2>
      <a:accent1>
        <a:srgbClr val="157FD9"/>
      </a:accent1>
      <a:accent2>
        <a:srgbClr val="00808B"/>
      </a:accent2>
      <a:accent3>
        <a:srgbClr val="0E7333"/>
      </a:accent3>
      <a:accent4>
        <a:srgbClr val="465A0A"/>
      </a:accent4>
      <a:accent5>
        <a:srgbClr val="983505"/>
      </a:accent5>
      <a:accent6>
        <a:srgbClr val="D81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CBE2F6"/>
      </a:dk2>
      <a:lt2>
        <a:srgbClr val="E4F0FB"/>
      </a:lt2>
      <a:accent1>
        <a:srgbClr val="157FD9"/>
      </a:accent1>
      <a:accent2>
        <a:srgbClr val="00808B"/>
      </a:accent2>
      <a:accent3>
        <a:srgbClr val="0E7333"/>
      </a:accent3>
      <a:accent4>
        <a:srgbClr val="465A0A"/>
      </a:accent4>
      <a:accent5>
        <a:srgbClr val="983505"/>
      </a:accent5>
      <a:accent6>
        <a:srgbClr val="D81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3411</Words>
  <Application>WPS 演示</Application>
  <PresentationFormat/>
  <Paragraphs>269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汉仪旗黑-85S</vt:lpstr>
      <vt:lpstr>黑体</vt:lpstr>
      <vt:lpstr>Wingdings</vt:lpstr>
      <vt:lpstr>Office 主题​​</vt:lpstr>
      <vt:lpstr>4_Office 主题​​</vt:lpstr>
      <vt:lpstr>3_Office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赵珍</cp:lastModifiedBy>
  <cp:revision>6</cp:revision>
  <dcterms:created xsi:type="dcterms:W3CDTF">2026-06-02T06:20:58Z</dcterms:created>
  <dcterms:modified xsi:type="dcterms:W3CDTF">2026-06-02T08:29:00Z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{"Label":"1","ContentProducer":"001191110102MACQD9K64010000","ProduceID":"7646673674775186650","ReservedCode1":"","ContentPropagator":"","PropagateID":"","ReservedCode2":""}</vt:lpwstr>
  </property>
  <property fmtid="{D5CDD505-2E9C-101B-9397-08002B2CF9AE}" pid="3" name="ICV">
    <vt:lpwstr>EAF93830DF864C4999EAC3B871558D01_13</vt:lpwstr>
  </property>
  <property fmtid="{D5CDD505-2E9C-101B-9397-08002B2CF9AE}" pid="4" name="KSOProductBuildVer">
    <vt:lpwstr>2052-12.1.0.25865</vt:lpwstr>
  </property>
</Properties>
</file>